
<file path=[Content_Types].xml><?xml version="1.0" encoding="utf-8"?>
<Types xmlns="http://schemas.openxmlformats.org/package/2006/content-types">
  <Default Extension="xml" ContentType="application/xml"/>
  <Default Extension="jpg" ContentType="image/jpeg"/>
  <Default Extension="jpeg" ContentType="image/jpeg"/>
  <Default Extension="rels" ContentType="application/vnd.openxmlformats-package.relationships+xml"/>
  <Default Extension="gif" ContentType="image/gif"/>
  <Default Extension="tif" ContentType="image/tif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4"/>
  </p:notesMasterIdLst>
  <p:sldIdLst>
    <p:sldId id="256" r:id="rId2"/>
    <p:sldId id="363" r:id="rId3"/>
    <p:sldId id="372" r:id="rId4"/>
    <p:sldId id="364" r:id="rId5"/>
    <p:sldId id="327" r:id="rId6"/>
    <p:sldId id="371" r:id="rId7"/>
    <p:sldId id="365" r:id="rId8"/>
    <p:sldId id="388" r:id="rId9"/>
    <p:sldId id="373" r:id="rId10"/>
    <p:sldId id="392" r:id="rId11"/>
    <p:sldId id="366" r:id="rId12"/>
    <p:sldId id="370" r:id="rId13"/>
    <p:sldId id="375" r:id="rId14"/>
    <p:sldId id="376" r:id="rId15"/>
    <p:sldId id="393" r:id="rId16"/>
    <p:sldId id="377" r:id="rId17"/>
    <p:sldId id="394" r:id="rId18"/>
    <p:sldId id="379" r:id="rId19"/>
    <p:sldId id="380" r:id="rId20"/>
    <p:sldId id="381" r:id="rId21"/>
    <p:sldId id="395" r:id="rId22"/>
    <p:sldId id="396" r:id="rId23"/>
    <p:sldId id="382" r:id="rId24"/>
    <p:sldId id="397" r:id="rId25"/>
    <p:sldId id="398" r:id="rId26"/>
    <p:sldId id="384" r:id="rId27"/>
    <p:sldId id="386" r:id="rId28"/>
    <p:sldId id="349" r:id="rId29"/>
    <p:sldId id="399" r:id="rId30"/>
    <p:sldId id="389" r:id="rId31"/>
    <p:sldId id="390" r:id="rId32"/>
    <p:sldId id="391"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46B"/>
    <a:srgbClr val="2B265B"/>
    <a:srgbClr val="33CC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7615" autoAdjust="0"/>
  </p:normalViewPr>
  <p:slideViewPr>
    <p:cSldViewPr>
      <p:cViewPr varScale="1">
        <p:scale>
          <a:sx n="100" d="100"/>
          <a:sy n="100" d="100"/>
        </p:scale>
        <p:origin x="-1328" y="-104"/>
      </p:cViewPr>
      <p:guideLst>
        <p:guide orient="horz" pos="2160"/>
        <p:guide pos="2880"/>
      </p:guideLst>
    </p:cSldViewPr>
  </p:slideViewPr>
  <p:notesTextViewPr>
    <p:cViewPr>
      <p:scale>
        <a:sx n="1" d="1"/>
        <a:sy n="1" d="1"/>
      </p:scale>
      <p:origin x="0" y="0"/>
    </p:cViewPr>
  </p:notesTextViewPr>
  <p:notesViewPr>
    <p:cSldViewPr>
      <p:cViewPr>
        <p:scale>
          <a:sx n="125" d="100"/>
          <a:sy n="125" d="100"/>
        </p:scale>
        <p:origin x="1088" y="-202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notesMaster" Target="notesMasters/notesMaster1.xml"/><Relationship Id="rId35" Type="http://schemas.openxmlformats.org/officeDocument/2006/relationships/printerSettings" Target="printerSettings/printerSettings1.bin"/><Relationship Id="rId36" Type="http://schemas.openxmlformats.org/officeDocument/2006/relationships/presProps" Target="pres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viewProps" Target="viewProps.xml"/><Relationship Id="rId38" Type="http://schemas.openxmlformats.org/officeDocument/2006/relationships/theme" Target="theme/theme1.xml"/><Relationship Id="rId3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95B52C6-194E-4965-9EA3-B9315A7EDED9}" type="datetimeFigureOut">
              <a:rPr lang="en-US" smtClean="0"/>
              <a:pPr/>
              <a:t>5/11/17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4ED500C-9DC7-4ED4-A3A7-1DE0F3EB20E1}" type="slidenum">
              <a:rPr lang="en-US" smtClean="0"/>
              <a:pPr/>
              <a:t>‹#›</a:t>
            </a:fld>
            <a:endParaRPr lang="en-US"/>
          </a:p>
        </p:txBody>
      </p:sp>
    </p:spTree>
    <p:extLst>
      <p:ext uri="{BB962C8B-B14F-4D97-AF65-F5344CB8AC3E}">
        <p14:creationId xmlns:p14="http://schemas.microsoft.com/office/powerpoint/2010/main" val="2477464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 Id="rId3" Type="http://schemas.openxmlformats.org/officeDocument/2006/relationships/hyperlink" Target="http://hbr.org/resources/pdfs/emotional-intelligence-assessment.pdf" TargetMode="Externa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Introduce self and set the stage</a:t>
            </a:r>
            <a:endParaRPr lang="en-US" dirty="0"/>
          </a:p>
        </p:txBody>
      </p:sp>
      <p:sp>
        <p:nvSpPr>
          <p:cNvPr id="4" name="Slide Number Placeholder 3"/>
          <p:cNvSpPr>
            <a:spLocks noGrp="1"/>
          </p:cNvSpPr>
          <p:nvPr>
            <p:ph type="sldNum" sz="quarter" idx="10"/>
          </p:nvPr>
        </p:nvSpPr>
        <p:spPr/>
        <p:txBody>
          <a:bodyPr/>
          <a:lstStyle/>
          <a:p>
            <a:fld id="{A4ED500C-9DC7-4ED4-A3A7-1DE0F3EB20E1}" type="slidenum">
              <a:rPr lang="en-US" smtClean="0"/>
              <a:pPr/>
              <a:t>1</a:t>
            </a:fld>
            <a:endParaRPr lang="en-US"/>
          </a:p>
        </p:txBody>
      </p:sp>
    </p:spTree>
    <p:extLst>
      <p:ext uri="{BB962C8B-B14F-4D97-AF65-F5344CB8AC3E}">
        <p14:creationId xmlns:p14="http://schemas.microsoft.com/office/powerpoint/2010/main" val="37192992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Rutgers psychologist Daniel Goleman established the importance of emotional intelligence to business leadership in 1998, in one of HBR’s most enduring articles, “What Makes a Leader.”</a:t>
            </a:r>
          </a:p>
          <a:p>
            <a:pPr marL="171450" indent="-171450">
              <a:buFont typeface="Arial" panose="020B0604020202020204" pitchFamily="34" charset="0"/>
              <a:buChar char="•"/>
            </a:pPr>
            <a:r>
              <a:rPr lang="en-US" dirty="0" smtClean="0"/>
              <a:t>“Emotional intelligence is the sine qua non of leadership. Without it, a person can have the best training in the world, an incisive, analytical mind, and an endless supply of smart ideas, but he still won’t make a great leader.” </a:t>
            </a:r>
          </a:p>
          <a:p>
            <a:pPr marL="171450" indent="-171450">
              <a:buFont typeface="Arial" panose="020B0604020202020204" pitchFamily="34" charset="0"/>
              <a:buChar char="•"/>
            </a:pPr>
            <a:r>
              <a:rPr lang="en-US" dirty="0" smtClean="0"/>
              <a:t>Acknowledge this may seem “touchy-feely” but there is a ton of rigorous academic research backing it up</a:t>
            </a:r>
          </a:p>
          <a:p>
            <a:pPr marL="171450" indent="-171450">
              <a:buFont typeface="Arial" panose="020B0604020202020204" pitchFamily="34" charset="0"/>
              <a:buChar char="•"/>
            </a:pPr>
            <a:r>
              <a:rPr lang="en-US" baseline="0" dirty="0" smtClean="0"/>
              <a:t>One article in the Atlantic on the dark side of EQ – some charismatic leaders with a certain degree of EQ manipulate people with their skills. But generally used for good.</a:t>
            </a:r>
          </a:p>
          <a:p>
            <a:pPr marL="171450" indent="-171450">
              <a:buFont typeface="Arial" panose="020B0604020202020204" pitchFamily="34" charset="0"/>
              <a:buChar char="•"/>
            </a:pPr>
            <a:r>
              <a:rPr lang="en-US" b="1" baseline="0" dirty="0" smtClean="0"/>
              <a:t>To be a collaborative leader, it’s important to develop your emotional intelligence</a:t>
            </a:r>
            <a:endParaRPr lang="en-US" b="1" dirty="0" smtClean="0"/>
          </a:p>
          <a:p>
            <a:pPr marL="171450" indent="-171450">
              <a:buFont typeface="Arial" panose="020B0604020202020204" pitchFamily="34" charset="0"/>
              <a:buChar char="•"/>
            </a:pPr>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10</a:t>
            </a:fld>
            <a:endParaRPr lang="en-US"/>
          </a:p>
        </p:txBody>
      </p:sp>
    </p:spTree>
    <p:extLst>
      <p:ext uri="{BB962C8B-B14F-4D97-AF65-F5344CB8AC3E}">
        <p14:creationId xmlns:p14="http://schemas.microsoft.com/office/powerpoint/2010/main" val="36843144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Important if one is going to build a diverse and strong team to have a grounding in EQ. Managers are the major cause of employee disengagement and stress, so improving EQ can make a difference in productivity and reduced turnover</a:t>
            </a:r>
          </a:p>
          <a:p>
            <a:pPr marL="171450" indent="-171450">
              <a:buFont typeface="Arial" panose="020B0604020202020204" pitchFamily="34" charset="0"/>
              <a:buChar char="•"/>
            </a:pPr>
            <a:r>
              <a:rPr lang="en-US" dirty="0" smtClean="0"/>
              <a:t>The concept of emotional intelligence (EQ) has become a part of leadership discourse over the past 20 years</a:t>
            </a:r>
          </a:p>
          <a:p>
            <a:pPr marL="171450" indent="-171450">
              <a:buFont typeface="Arial" panose="020B0604020202020204" pitchFamily="34" charset="0"/>
              <a:buChar char="•"/>
            </a:pPr>
            <a:r>
              <a:rPr lang="en-US" dirty="0" smtClean="0"/>
              <a:t>Correlated with leadership success and health/happiness</a:t>
            </a:r>
          </a:p>
          <a:p>
            <a:pPr marL="171450" indent="-171450">
              <a:buFont typeface="Arial" panose="020B0604020202020204" pitchFamily="34" charset="0"/>
              <a:buChar char="•"/>
            </a:pPr>
            <a:r>
              <a:rPr lang="en-US" dirty="0" smtClean="0"/>
              <a:t>Can be learned/improved</a:t>
            </a:r>
          </a:p>
          <a:p>
            <a:pPr marL="171450" indent="-171450">
              <a:buFont typeface="Arial" panose="020B0604020202020204" pitchFamily="34" charset="0"/>
              <a:buChar char="•"/>
            </a:pPr>
            <a:r>
              <a:rPr lang="en-US" dirty="0" smtClean="0"/>
              <a:t>Explain</a:t>
            </a:r>
            <a:r>
              <a:rPr lang="en-US" baseline="0" dirty="0" smtClean="0"/>
              <a:t> the five aspects of EQ</a:t>
            </a:r>
          </a:p>
          <a:p>
            <a:pPr marL="171450" indent="-171450">
              <a:buFont typeface="Arial" panose="020B0604020202020204" pitchFamily="34" charset="0"/>
              <a:buChar char="•"/>
            </a:pPr>
            <a:r>
              <a:rPr lang="en-US" baseline="0" dirty="0" smtClean="0"/>
              <a:t>Can be good at one and poor at another (I.e. Bill Clinton good at empathy but poor at self-regulation)</a:t>
            </a:r>
          </a:p>
          <a:p>
            <a:pPr marL="171450" indent="-171450">
              <a:buFont typeface="Arial" panose="020B0604020202020204" pitchFamily="34" charset="0"/>
              <a:buChar char="•"/>
            </a:pPr>
            <a:r>
              <a:rPr lang="en-US" dirty="0" smtClean="0"/>
              <a:t>People often think own EQ is higher than it is</a:t>
            </a:r>
          </a:p>
          <a:p>
            <a:pPr marL="171450" indent="-171450">
              <a:buFont typeface="Arial" panose="020B0604020202020204" pitchFamily="34" charset="0"/>
              <a:buChar char="•"/>
            </a:pPr>
            <a:r>
              <a:rPr lang="en-US" dirty="0" smtClean="0"/>
              <a:t>Need source of honest feedback such as 360 degree</a:t>
            </a:r>
            <a:r>
              <a:rPr lang="en-US" baseline="0" dirty="0" smtClean="0"/>
              <a:t> reviews</a:t>
            </a:r>
          </a:p>
          <a:p>
            <a:pPr marL="171450" indent="-171450">
              <a:buFont typeface="Arial" panose="020B0604020202020204" pitchFamily="34" charset="0"/>
              <a:buChar char="•"/>
            </a:pPr>
            <a:r>
              <a:rPr lang="en-US" dirty="0" smtClean="0"/>
              <a:t>You CAN improve EQ – good coaching programs are one tool</a:t>
            </a:r>
          </a:p>
          <a:p>
            <a:pPr marL="171450" indent="-171450">
              <a:buFont typeface="Arial" panose="020B0604020202020204" pitchFamily="34" charset="0"/>
              <a:buChar char="•"/>
            </a:pPr>
            <a:r>
              <a:rPr lang="en-US" dirty="0" smtClean="0"/>
              <a:t>Mindfulness is another great tool for</a:t>
            </a:r>
            <a:r>
              <a:rPr lang="en-US" baseline="0" dirty="0" smtClean="0"/>
              <a:t> increasing EQ</a:t>
            </a:r>
          </a:p>
          <a:p>
            <a:pPr marL="171450" indent="-171450">
              <a:buFont typeface="Arial" panose="020B0604020202020204" pitchFamily="34" charset="0"/>
              <a:buChar char="•"/>
            </a:pPr>
            <a:r>
              <a:rPr lang="en-US" baseline="0" dirty="0" smtClean="0"/>
              <a:t>Time for reflection is key</a:t>
            </a:r>
          </a:p>
          <a:p>
            <a:pPr marL="171450" indent="-171450">
              <a:buFont typeface="Arial" panose="020B0604020202020204" pitchFamily="34" charset="0"/>
              <a:buChar char="•"/>
            </a:pPr>
            <a:r>
              <a:rPr lang="en-US" dirty="0" smtClean="0"/>
              <a:t>EQ tends to increase with age (research has shown</a:t>
            </a:r>
            <a:r>
              <a:rPr lang="en-US" baseline="0" dirty="0" smtClean="0"/>
              <a:t> that experience can bring a degree of wisdom!) </a:t>
            </a:r>
            <a:endParaRPr lang="en-US" dirty="0" smtClean="0"/>
          </a:p>
          <a:p>
            <a:pPr marL="171450" indent="-171450">
              <a:buFont typeface="Arial" panose="020B0604020202020204" pitchFamily="34" charset="0"/>
              <a:buChar char="•"/>
            </a:pPr>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11</a:t>
            </a:fld>
            <a:endParaRPr lang="en-US"/>
          </a:p>
        </p:txBody>
      </p:sp>
    </p:spTree>
    <p:extLst>
      <p:ext uri="{BB962C8B-B14F-4D97-AF65-F5344CB8AC3E}">
        <p14:creationId xmlns:p14="http://schemas.microsoft.com/office/powerpoint/2010/main" val="28004056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Go to the website and take the short, 25-question assessment and</a:t>
            </a:r>
            <a:r>
              <a:rPr lang="en-US" baseline="0" dirty="0" smtClean="0"/>
              <a:t> score yourself</a:t>
            </a:r>
          </a:p>
          <a:p>
            <a:pPr marL="171450" indent="-171450">
              <a:buFont typeface="Arial" panose="020B0604020202020204" pitchFamily="34" charset="0"/>
              <a:buChar char="•"/>
            </a:pPr>
            <a:r>
              <a:rPr lang="en-US" baseline="0" dirty="0" smtClean="0"/>
              <a:t>Discussion</a:t>
            </a:r>
          </a:p>
          <a:p>
            <a:pPr marL="171450" indent="-171450">
              <a:buFont typeface="Arial" panose="020B0604020202020204" pitchFamily="34" charset="0"/>
              <a:buChar char="•"/>
            </a:pPr>
            <a:endParaRPr lang="en-US" baseline="0" dirty="0" smtClean="0"/>
          </a:p>
          <a:p>
            <a:pPr marL="0" indent="0">
              <a:buFont typeface="Arial" panose="020B0604020202020204" pitchFamily="34" charset="0"/>
              <a:buNone/>
            </a:pPr>
            <a:r>
              <a:rPr lang="en-US" b="1" baseline="0" dirty="0" smtClean="0"/>
              <a:t>Homework</a:t>
            </a:r>
            <a:r>
              <a:rPr lang="en-US" baseline="0" dirty="0" smtClean="0"/>
              <a:t>:</a:t>
            </a:r>
          </a:p>
          <a:p>
            <a:r>
              <a:rPr lang="en-US" dirty="0" smtClean="0"/>
              <a:t>1. Pick a friend or colleague with whom you can have an honest and caring conversation about your EI. Choose someone who is “safe” and has your best interests in mind—someone who would not use this exercise against you or otherwise do you harm. </a:t>
            </a:r>
          </a:p>
          <a:p>
            <a:r>
              <a:rPr lang="en-US" dirty="0" smtClean="0"/>
              <a:t>2. Explain that you are working on your EI skills and you would value her opinion and help in checking your assumptions. </a:t>
            </a:r>
            <a:r>
              <a:rPr lang="en-US" dirty="0" smtClean="0">
                <a:hlinkClick r:id="rId3"/>
              </a:rPr>
              <a:t>Send her this PDF</a:t>
            </a:r>
            <a:r>
              <a:rPr lang="en-US" dirty="0" smtClean="0"/>
              <a:t> (it’s the same quiz you took, reframed so that others can score you). Offer to reciprocate—your colleague can take this quiz and you can score her. </a:t>
            </a:r>
          </a:p>
          <a:p>
            <a:r>
              <a:rPr lang="en-US" dirty="0" smtClean="0"/>
              <a:t>3. Set up a time to discuss her responses and how they align—or don’t—with yours. It’s important to do this in person, over the phone, or by video—</a:t>
            </a:r>
            <a:r>
              <a:rPr lang="en-US" i="1" dirty="0" smtClean="0"/>
              <a:t>not</a:t>
            </a:r>
            <a:r>
              <a:rPr lang="en-US" dirty="0" smtClean="0"/>
              <a:t> by e-mail. There’s too much room for misunderstanding if your friend simply sends you scores and writes a few comments.</a:t>
            </a:r>
          </a:p>
          <a:p>
            <a:endParaRPr lang="en-US" dirty="0" smtClean="0"/>
          </a:p>
          <a:p>
            <a:pPr marL="0" indent="0">
              <a:buFont typeface="Arial" panose="020B0604020202020204" pitchFamily="34" charset="0"/>
              <a:buNone/>
            </a:pPr>
            <a:r>
              <a:rPr lang="en-US" baseline="0" dirty="0" smtClean="0"/>
              <a:t>In the conversation, listen deeply. Remember that candid feedback is a gift—something to be grateful for. Gratitude, like other positive emotions, helps you stay centered and open to new information. Make an effort to see things from your friend’s perspective. Ask what you can do to leverage your EI skills. Remember, the focus for improvement should be on your strengths, not your deficiencies. Resist the urge to focus on your problem areas. That will help you keep defensiveness at bay. If you have also scored your friend, you might consider having a joint conversation about EI.</a:t>
            </a:r>
          </a:p>
          <a:p>
            <a:pPr marL="0" indent="0">
              <a:buFont typeface="Arial" panose="020B0604020202020204" pitchFamily="34" charset="0"/>
              <a:buNone/>
            </a:pPr>
            <a:endParaRPr lang="en-US" baseline="0" dirty="0" smtClean="0"/>
          </a:p>
          <a:p>
            <a:pPr marL="0" indent="0">
              <a:buFont typeface="Arial" panose="020B0604020202020204" pitchFamily="34" charset="0"/>
              <a:buNone/>
            </a:pPr>
            <a:r>
              <a:rPr lang="en-US" baseline="0" dirty="0" smtClean="0"/>
              <a:t>An important note: If you are coaching one another, each of you should have a turn to share and a turn to listen. Although you want to be warm and encouraging, this is not the time for cheerleading or for giving unwanted advice.</a:t>
            </a:r>
          </a:p>
          <a:p>
            <a:pPr marL="0" indent="0">
              <a:buFont typeface="Arial" panose="020B0604020202020204" pitchFamily="34" charset="0"/>
              <a:buNone/>
            </a:pPr>
            <a:endParaRPr lang="en-US" baseline="0" dirty="0" smtClean="0"/>
          </a:p>
          <a:p>
            <a:pPr marL="0" indent="0">
              <a:buFont typeface="Arial" panose="020B0604020202020204" pitchFamily="34" charset="0"/>
              <a:buNone/>
            </a:pPr>
            <a:r>
              <a:rPr lang="en-US" baseline="0" dirty="0" smtClean="0"/>
              <a:t>By exchanging perceptions like this, both of you can learn to read how others are responding to you. The more you build that awareness, the more effective you’ll be in your daily work and life. </a:t>
            </a:r>
          </a:p>
        </p:txBody>
      </p:sp>
      <p:sp>
        <p:nvSpPr>
          <p:cNvPr id="4" name="Slide Number Placeholder 3"/>
          <p:cNvSpPr>
            <a:spLocks noGrp="1"/>
          </p:cNvSpPr>
          <p:nvPr>
            <p:ph type="sldNum" sz="quarter" idx="10"/>
          </p:nvPr>
        </p:nvSpPr>
        <p:spPr/>
        <p:txBody>
          <a:bodyPr/>
          <a:lstStyle/>
          <a:p>
            <a:fld id="{A4ED500C-9DC7-4ED4-A3A7-1DE0F3EB20E1}" type="slidenum">
              <a:rPr lang="en-US" smtClean="0"/>
              <a:t>12</a:t>
            </a:fld>
            <a:endParaRPr lang="en-US"/>
          </a:p>
        </p:txBody>
      </p:sp>
    </p:spTree>
    <p:extLst>
      <p:ext uri="{BB962C8B-B14F-4D97-AF65-F5344CB8AC3E}">
        <p14:creationId xmlns:p14="http://schemas.microsoft.com/office/powerpoint/2010/main" val="18663307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Discussion</a:t>
            </a:r>
          </a:p>
          <a:p>
            <a:pPr marL="171450" indent="-171450">
              <a:buFont typeface="Arial" panose="020B0604020202020204" pitchFamily="34" charset="0"/>
              <a:buChar char="•"/>
            </a:pPr>
            <a:r>
              <a:rPr lang="en-US" dirty="0" smtClean="0"/>
              <a:t>If</a:t>
            </a:r>
            <a:r>
              <a:rPr lang="en-US" baseline="0" dirty="0" smtClean="0"/>
              <a:t> you are leading a diverse team, this is increasingly important – building relationships and breaking down barriers caused by power dynamics so that teams can have trust, have open communication, and work together collaboratively</a:t>
            </a:r>
          </a:p>
          <a:p>
            <a:pPr marL="171450" indent="-171450">
              <a:buFont typeface="Arial" panose="020B0604020202020204" pitchFamily="34" charset="0"/>
              <a:buChar char="•"/>
            </a:pPr>
            <a:r>
              <a:rPr lang="en-US" baseline="0" dirty="0" smtClean="0"/>
              <a:t>Example of a surgeon in a life or death situation – it is critical for him to practice humble inquiry so that people below him in the power hierarchy are able to tell him when he is about to make a mistake</a:t>
            </a:r>
          </a:p>
          <a:p>
            <a:pPr marL="171450" indent="-171450">
              <a:buFont typeface="Arial" panose="020B0604020202020204" pitchFamily="34" charset="0"/>
              <a:buChar char="•"/>
            </a:pPr>
            <a:r>
              <a:rPr lang="en-US" baseline="0" dirty="0" smtClean="0"/>
              <a:t>What examples in your own business can you think of when humble inquiry would be a key skill?</a:t>
            </a:r>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13</a:t>
            </a:fld>
            <a:endParaRPr lang="en-US"/>
          </a:p>
        </p:txBody>
      </p:sp>
    </p:spTree>
    <p:extLst>
      <p:ext uri="{BB962C8B-B14F-4D97-AF65-F5344CB8AC3E}">
        <p14:creationId xmlns:p14="http://schemas.microsoft.com/office/powerpoint/2010/main" val="23058830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In dangerous industries</a:t>
            </a:r>
            <a:r>
              <a:rPr lang="en-US" baseline="0" dirty="0" smtClean="0"/>
              <a:t> where safety is paramount, like air travel, chemical plants, nuclear power plants, space missions, oil and gas industry, hospital, communication from lower to higher levels is critical, but often doesn’t happen </a:t>
            </a:r>
          </a:p>
          <a:p>
            <a:pPr marL="171450" indent="-171450">
              <a:buFont typeface="Arial" panose="020B0604020202020204" pitchFamily="34" charset="0"/>
              <a:buChar char="•"/>
            </a:pPr>
            <a:r>
              <a:rPr lang="en-US" dirty="0" smtClean="0"/>
              <a:t>In the case of disasters and accidents, “a common ﬁnding is that lower-ranking employees had information that would have prevented or lessened the consequences of the accident, but either it was not passed up to higher levels, or it was ignored, or it was overridden. When I talk to senior managers, they always assure me that they are open, that they want to hear from their subordinates, and that they take the information seriously. However, when I talk to the subordinates in those same organizations, they tell me either they do not feel safe bringing bad news to their bosses or they’ve tried but never got any response or even acknowledgment, so they concluded that their input wasn’t welcome and gave up. Shockingly often, they settled for risky alternatives rather than upset their bosses with potentially bad news.”</a:t>
            </a:r>
          </a:p>
          <a:p>
            <a:pPr marL="171450" indent="-171450">
              <a:buFont typeface="Arial" panose="020B0604020202020204" pitchFamily="34" charset="0"/>
              <a:buChar char="•"/>
            </a:pPr>
            <a:r>
              <a:rPr lang="en-US" dirty="0" smtClean="0"/>
              <a:t>“Nurses and technicians do not feel safe bringing negative information to doctors or correcting a doctor who is about to make a mistake. Doctors will argue that if the others were “professionals” they would speak up, but in many a hospital the nurses will tell you that doctors feel free to yell at nurses in a punishing way, which creates a climate where nurses will certainly not speak up.”</a:t>
            </a:r>
          </a:p>
          <a:p>
            <a:pPr marL="171450" indent="-171450">
              <a:buFont typeface="Arial" panose="020B0604020202020204" pitchFamily="34" charset="0"/>
              <a:buChar char="•"/>
            </a:pPr>
            <a:r>
              <a:rPr lang="en-US" dirty="0" smtClean="0"/>
              <a:t>“How does one produce a climate in which people will speak up, bring up information that is safety related, and even correct superiors or those of higher status when they are about to make a mistake?”</a:t>
            </a:r>
          </a:p>
          <a:p>
            <a:pPr marL="171450" indent="-171450">
              <a:buFont typeface="Arial" panose="020B0604020202020204" pitchFamily="34" charset="0"/>
              <a:buChar char="•"/>
            </a:pPr>
            <a:r>
              <a:rPr lang="en-US" dirty="0" smtClean="0"/>
              <a:t>“All my teaching and consulting experience has taught me that what builds a relationship, what solves problems, what moves things forward is asking the right questions. In particular, it is the higher-ranking leaders who must learn the art of Humble Inquiry as a ﬁrst step in creating a climate of openness.”</a:t>
            </a:r>
          </a:p>
          <a:p>
            <a:pPr marL="171450" indent="-171450">
              <a:buFont typeface="Arial" panose="020B0604020202020204" pitchFamily="34" charset="0"/>
              <a:buChar char="•"/>
            </a:pPr>
            <a:r>
              <a:rPr lang="en-US" dirty="0" smtClean="0"/>
              <a:t>Asking</a:t>
            </a:r>
            <a:r>
              <a:rPr lang="en-US" baseline="0" dirty="0" smtClean="0"/>
              <a:t> versus telling: Telling puts the other person down. It implies that the other person does not already know what I am telling and that the other person ought to know it. On the other hand, asking temporarily empowers the other person in the conversation and temporarily makes me vulnerable.</a:t>
            </a:r>
            <a:endParaRPr lang="en-US" dirty="0" smtClean="0"/>
          </a:p>
          <a:p>
            <a:pPr marL="171450" indent="-171450">
              <a:buFont typeface="Arial" panose="020B0604020202020204" pitchFamily="34" charset="0"/>
              <a:buChar char="•"/>
            </a:pPr>
            <a:r>
              <a:rPr lang="en-US" dirty="0" smtClean="0"/>
              <a:t>Here-and-now Humility, which results from our being dependent from time to time on someone else in order to accomplish a task that we are committed to. </a:t>
            </a:r>
          </a:p>
          <a:p>
            <a:pPr marL="171450" indent="-171450">
              <a:buFont typeface="Arial" panose="020B0604020202020204" pitchFamily="34" charset="0"/>
              <a:buChar char="•"/>
            </a:pPr>
            <a:r>
              <a:rPr lang="en-US" dirty="0" smtClean="0"/>
              <a:t>Asking makes you vulnerable</a:t>
            </a:r>
          </a:p>
          <a:p>
            <a:pPr marL="171450" indent="-171450">
              <a:buFont typeface="Arial" panose="020B0604020202020204" pitchFamily="34" charset="0"/>
              <a:buChar char="•"/>
            </a:pPr>
            <a:r>
              <a:rPr lang="en-US" dirty="0" smtClean="0"/>
              <a:t>Spending time</a:t>
            </a:r>
            <a:r>
              <a:rPr lang="en-US" baseline="0" dirty="0" smtClean="0"/>
              <a:t> </a:t>
            </a:r>
            <a:r>
              <a:rPr lang="en-US" dirty="0" smtClean="0"/>
              <a:t>with people and getting to know them – sharing something personal – being vulnerable,</a:t>
            </a:r>
            <a:r>
              <a:rPr lang="en-US" baseline="0" dirty="0" smtClean="0"/>
              <a:t> building trust</a:t>
            </a:r>
          </a:p>
          <a:p>
            <a:pPr marL="171450" indent="-171450">
              <a:buFont typeface="Arial" panose="020B0604020202020204" pitchFamily="34" charset="0"/>
              <a:buChar char="•"/>
            </a:pPr>
            <a:r>
              <a:rPr lang="en-US" dirty="0" smtClean="0"/>
              <a:t>U.S. culture prioritizes DOING and TELLING over ASKING and BUILDING RELATIONSHIPS, but in</a:t>
            </a:r>
            <a:r>
              <a:rPr lang="en-US" baseline="0" dirty="0" smtClean="0"/>
              <a:t> an increasingly complex world, boss can’t know everything and must build channels of communication with employees of all ranks</a:t>
            </a:r>
          </a:p>
          <a:p>
            <a:pPr marL="171450" indent="-171450">
              <a:buFont typeface="Arial" panose="020B0604020202020204" pitchFamily="34" charset="0"/>
              <a:buChar char="•"/>
            </a:pPr>
            <a:r>
              <a:rPr lang="en-US" baseline="0" dirty="0" smtClean="0"/>
              <a:t>When get upset, tend to lash out without really understanding motivation of other person. Try to SLOW DOWN and get the facts. </a:t>
            </a:r>
            <a:endParaRPr lang="en-US" dirty="0" smtClean="0"/>
          </a:p>
          <a:p>
            <a:pPr marL="171450" indent="-171450">
              <a:buFont typeface="Arial" panose="020B0604020202020204" pitchFamily="34" charset="0"/>
              <a:buChar char="•"/>
            </a:pPr>
            <a:r>
              <a:rPr lang="en-US" dirty="0" smtClean="0"/>
              <a:t>NOT</a:t>
            </a:r>
            <a:r>
              <a:rPr lang="en-US" baseline="0" dirty="0" smtClean="0"/>
              <a:t> A CHECKLIST _ behavior that comes out of genuine respect</a:t>
            </a:r>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14</a:t>
            </a:fld>
            <a:endParaRPr lang="en-US"/>
          </a:p>
        </p:txBody>
      </p:sp>
    </p:spTree>
    <p:extLst>
      <p:ext uri="{BB962C8B-B14F-4D97-AF65-F5344CB8AC3E}">
        <p14:creationId xmlns:p14="http://schemas.microsoft.com/office/powerpoint/2010/main" val="37594362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REFLECT</a:t>
            </a:r>
            <a:r>
              <a:rPr lang="en-US" baseline="0" dirty="0" smtClean="0"/>
              <a:t> FOR 5 MINUTES, THEN DISCUSS</a:t>
            </a:r>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15</a:t>
            </a:fld>
            <a:endParaRPr lang="en-US"/>
          </a:p>
        </p:txBody>
      </p:sp>
    </p:spTree>
    <p:extLst>
      <p:ext uri="{BB962C8B-B14F-4D97-AF65-F5344CB8AC3E}">
        <p14:creationId xmlns:p14="http://schemas.microsoft.com/office/powerpoint/2010/main" val="37594362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16</a:t>
            </a:fld>
            <a:endParaRPr lang="en-US"/>
          </a:p>
        </p:txBody>
      </p:sp>
    </p:spTree>
    <p:extLst>
      <p:ext uri="{BB962C8B-B14F-4D97-AF65-F5344CB8AC3E}">
        <p14:creationId xmlns:p14="http://schemas.microsoft.com/office/powerpoint/2010/main" val="9800996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Discussion</a:t>
            </a:r>
          </a:p>
          <a:p>
            <a:pPr marL="171450" indent="-171450">
              <a:buFont typeface="Arial" panose="020B0604020202020204" pitchFamily="34" charset="0"/>
              <a:buChar char="•"/>
            </a:pPr>
            <a:r>
              <a:rPr lang="en-US" dirty="0" smtClean="0"/>
              <a:t>Participatory</a:t>
            </a:r>
            <a:r>
              <a:rPr lang="en-US" baseline="0" dirty="0" smtClean="0"/>
              <a:t> – a food co-op, perhaps a healthy family, perhaps a workplace</a:t>
            </a:r>
          </a:p>
          <a:p>
            <a:pPr marL="171450" indent="-171450">
              <a:buFont typeface="Arial" panose="020B0604020202020204" pitchFamily="34" charset="0"/>
              <a:buChar char="•"/>
            </a:pPr>
            <a:r>
              <a:rPr lang="en-US" baseline="0" dirty="0" smtClean="0"/>
              <a:t>Top down – the military, a traditional family run by a strong parent, perhaps a workplace</a:t>
            </a:r>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17</a:t>
            </a:fld>
            <a:endParaRPr lang="en-US"/>
          </a:p>
        </p:txBody>
      </p:sp>
    </p:spTree>
    <p:extLst>
      <p:ext uri="{BB962C8B-B14F-4D97-AF65-F5344CB8AC3E}">
        <p14:creationId xmlns:p14="http://schemas.microsoft.com/office/powerpoint/2010/main" val="9800996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We’ve discussed actions/attitudes of the leader in collaborative leadership</a:t>
            </a:r>
          </a:p>
          <a:p>
            <a:pPr marL="171450" indent="-171450">
              <a:buFont typeface="Arial" panose="020B0604020202020204" pitchFamily="34" charset="0"/>
              <a:buChar char="•"/>
            </a:pPr>
            <a:r>
              <a:rPr lang="en-US" dirty="0" smtClean="0"/>
              <a:t>Now discuss</a:t>
            </a:r>
            <a:r>
              <a:rPr lang="en-US" baseline="0" dirty="0" smtClean="0"/>
              <a:t> actual structures for employee participation</a:t>
            </a:r>
          </a:p>
          <a:p>
            <a:pPr marL="171450" indent="-171450">
              <a:buFont typeface="Arial" panose="020B0604020202020204" pitchFamily="34" charset="0"/>
              <a:buChar char="•"/>
            </a:pPr>
            <a:r>
              <a:rPr lang="en-US" dirty="0" smtClean="0"/>
              <a:t>http://smallbusiness.chron.com/examples-participative-management-its-uses-11609.html</a:t>
            </a:r>
          </a:p>
        </p:txBody>
      </p:sp>
      <p:sp>
        <p:nvSpPr>
          <p:cNvPr id="4" name="Slide Number Placeholder 3"/>
          <p:cNvSpPr>
            <a:spLocks noGrp="1"/>
          </p:cNvSpPr>
          <p:nvPr>
            <p:ph type="sldNum" sz="quarter" idx="10"/>
          </p:nvPr>
        </p:nvSpPr>
        <p:spPr/>
        <p:txBody>
          <a:bodyPr/>
          <a:lstStyle/>
          <a:p>
            <a:fld id="{A4ED500C-9DC7-4ED4-A3A7-1DE0F3EB20E1}" type="slidenum">
              <a:rPr lang="en-US" smtClean="0"/>
              <a:t>18</a:t>
            </a:fld>
            <a:endParaRPr lang="en-US"/>
          </a:p>
        </p:txBody>
      </p:sp>
    </p:spTree>
    <p:extLst>
      <p:ext uri="{BB962C8B-B14F-4D97-AF65-F5344CB8AC3E}">
        <p14:creationId xmlns:p14="http://schemas.microsoft.com/office/powerpoint/2010/main" val="32069698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a:t>
            </a:r>
            <a:r>
              <a:rPr lang="en-US" sz="1200" kern="1200" dirty="0" smtClean="0">
                <a:solidFill>
                  <a:schemeClr val="tx1"/>
                </a:solidFill>
                <a:effectLst/>
                <a:latin typeface="+mn-lt"/>
                <a:ea typeface="+mn-ea"/>
                <a:cs typeface="+mn-cs"/>
              </a:rPr>
              <a:t>From the beginning, New Belgium was set up to be a high involvement workplace driven more by core values and beliefs than by excessive mandates and rules. A lot of this came from our CEO and co-founder Kim Jordan. She had previously been a social worker, and had an intuitive sense that the business would benefit by leveraging everyone’s collective intelligence.”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“If you want people to participate in decision making, they need to understand the core logic of the business. For a long time we’ve practiced financial transparency, or open book management, so that employees could understand how and why decisions were made. We train new hires to read a profit and loss statement and understand the financials, along with understanding New Belgium’s sustainability practices, values, and culture.”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“Participatory decision making does not mean that every decision is made by democratic vote. We differentiate between four types of decisions: a unilateral decision (made by one person without input), a unilateral decision with input, a group decision (consensus, majority rules, other), and a group decision with input. The most important thing is to make sure co-workers are clear on what type of decision is being made.”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“New Belgium employees actively participate in company execution and strategy via 15-20 cross-functional committees. These range from Wellness to Philanthropy to Natural Resources Management to Innovation. Some are formal and long-standing, some are ad-hoc, but all are focused on solving well-defined challenges for the company.”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“We use many of the same collaboration technologies that others do – an intranet, </a:t>
            </a:r>
            <a:r>
              <a:rPr lang="en-US" sz="1200" kern="1200" dirty="0" err="1" smtClean="0">
                <a:solidFill>
                  <a:schemeClr val="tx1"/>
                </a:solidFill>
                <a:effectLst/>
                <a:latin typeface="+mn-lt"/>
                <a:ea typeface="+mn-ea"/>
                <a:cs typeface="+mn-cs"/>
              </a:rPr>
              <a:t>MicroSoft</a:t>
            </a:r>
            <a:r>
              <a:rPr lang="en-US" sz="1200" kern="1200" dirty="0" smtClean="0">
                <a:solidFill>
                  <a:schemeClr val="tx1"/>
                </a:solidFill>
                <a:effectLst/>
                <a:latin typeface="+mn-lt"/>
                <a:ea typeface="+mn-ea"/>
                <a:cs typeface="+mn-cs"/>
              </a:rPr>
              <a:t> SharePoint, discussion boards, Key Performance Indicators (KPIs) – but what we do differently is to humanize the technology.”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New Belgium employees in all departments continuously come up with great ideas and proposals to improve operations. The company has developed a process called Bright Ideas to analyze and prioritize these continuous improvement projects. A cross-departmental team reviews these ideas based on their strategic and financial value, complexity, and use of resources and decides which to implement.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For example, we make sure employees working together can see one another’s faces whenever possible, even if it’s just a photo.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http://www.hitachifoundation.org/storage/documents/New_Belgium_High_Involvement_Workplace.pdf</a:t>
            </a:r>
          </a:p>
          <a:p>
            <a:pPr marL="171450" indent="-171450">
              <a:buFont typeface="Arial" panose="020B0604020202020204" pitchFamily="34" charset="0"/>
              <a:buChar char="•"/>
            </a:pPr>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19</a:t>
            </a:fld>
            <a:endParaRPr lang="en-US"/>
          </a:p>
        </p:txBody>
      </p:sp>
    </p:spTree>
    <p:extLst>
      <p:ext uri="{BB962C8B-B14F-4D97-AF65-F5344CB8AC3E}">
        <p14:creationId xmlns:p14="http://schemas.microsoft.com/office/powerpoint/2010/main" val="2992437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4ED500C-9DC7-4ED4-A3A7-1DE0F3EB20E1}" type="slidenum">
              <a:rPr lang="en-US" smtClean="0"/>
              <a:pPr/>
              <a:t>2</a:t>
            </a:fld>
            <a:endParaRPr lang="en-US"/>
          </a:p>
        </p:txBody>
      </p:sp>
      <p:sp>
        <p:nvSpPr>
          <p:cNvPr id="6" name="Rectangle 3"/>
          <p:cNvSpPr>
            <a:spLocks noGrp="1" noChangeArrowheads="1"/>
          </p:cNvSpPr>
          <p:nvPr>
            <p:ph type="body"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baseline="0" dirty="0" smtClean="0">
              <a:cs typeface="Arial" panose="020B0604020202020204" pitchFamily="34" charset="0"/>
            </a:endParaRPr>
          </a:p>
        </p:txBody>
      </p:sp>
    </p:spTree>
    <p:extLst>
      <p:ext uri="{BB962C8B-B14F-4D97-AF65-F5344CB8AC3E}">
        <p14:creationId xmlns:p14="http://schemas.microsoft.com/office/powerpoint/2010/main" val="708618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One way to manage the financials,</a:t>
            </a:r>
            <a:r>
              <a:rPr lang="en-US" baseline="0" dirty="0" smtClean="0"/>
              <a:t> but it leaves the owner very alone.</a:t>
            </a:r>
          </a:p>
          <a:p>
            <a:pPr marL="171450" indent="-171450">
              <a:buFont typeface="Arial" panose="020B0604020202020204" pitchFamily="34" charset="0"/>
              <a:buChar char="•"/>
            </a:pPr>
            <a:r>
              <a:rPr lang="en-US" baseline="0" dirty="0" smtClean="0"/>
              <a:t>With open book management, you build a business of people who think like owners – the ultimate in participatory management</a:t>
            </a:r>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20</a:t>
            </a:fld>
            <a:endParaRPr lang="en-US"/>
          </a:p>
        </p:txBody>
      </p:sp>
    </p:spTree>
    <p:extLst>
      <p:ext uri="{BB962C8B-B14F-4D97-AF65-F5344CB8AC3E}">
        <p14:creationId xmlns:p14="http://schemas.microsoft.com/office/powerpoint/2010/main" val="29500325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Discussion</a:t>
            </a:r>
          </a:p>
        </p:txBody>
      </p:sp>
      <p:sp>
        <p:nvSpPr>
          <p:cNvPr id="4" name="Slide Number Placeholder 3"/>
          <p:cNvSpPr>
            <a:spLocks noGrp="1"/>
          </p:cNvSpPr>
          <p:nvPr>
            <p:ph type="sldNum" sz="quarter" idx="10"/>
          </p:nvPr>
        </p:nvSpPr>
        <p:spPr/>
        <p:txBody>
          <a:bodyPr/>
          <a:lstStyle/>
          <a:p>
            <a:fld id="{A4ED500C-9DC7-4ED4-A3A7-1DE0F3EB20E1}" type="slidenum">
              <a:rPr lang="en-US" smtClean="0"/>
              <a:t>21</a:t>
            </a:fld>
            <a:endParaRPr lang="en-US"/>
          </a:p>
        </p:txBody>
      </p:sp>
    </p:spTree>
    <p:extLst>
      <p:ext uri="{BB962C8B-B14F-4D97-AF65-F5344CB8AC3E}">
        <p14:creationId xmlns:p14="http://schemas.microsoft.com/office/powerpoint/2010/main" val="29500325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“In the early 1980s, Springfield Remanufacturing Corporation (SRC) in Springfield, Missouri, was a near bankrupt division of International Harvester. That's when a green young manager, Jack Stack, took over and turned it around. He didn't know how to "manage" a company, but he did know about the principal, of athletic competition and democracy: keeping score, having fun, playing fair, providing choice, and having a voice. With these principals he created his own style of management -- open-book management. The key is to let everyone in on financial decisions. At SRC, everyone learns how to read a P&amp;L -- even those without a high school education know how much the toilet paper they use cuts into profits. SRC people have a piece of the action and a vote in company matters. Imagine having a vote on your bonus and on what businesses the company should be in. SRC restored the dignity of economic freedom to its people. Stack's "open-book management" is the key -- a system which, as he describes it here, is literally a game, and one so simple anyone can use it.”</a:t>
            </a:r>
          </a:p>
        </p:txBody>
      </p:sp>
      <p:sp>
        <p:nvSpPr>
          <p:cNvPr id="4" name="Slide Number Placeholder 3"/>
          <p:cNvSpPr>
            <a:spLocks noGrp="1"/>
          </p:cNvSpPr>
          <p:nvPr>
            <p:ph type="sldNum" sz="quarter" idx="10"/>
          </p:nvPr>
        </p:nvSpPr>
        <p:spPr/>
        <p:txBody>
          <a:bodyPr/>
          <a:lstStyle/>
          <a:p>
            <a:fld id="{A4ED500C-9DC7-4ED4-A3A7-1DE0F3EB20E1}" type="slidenum">
              <a:rPr lang="en-US" smtClean="0"/>
              <a:t>22</a:t>
            </a:fld>
            <a:endParaRPr lang="en-US"/>
          </a:p>
        </p:txBody>
      </p:sp>
    </p:spTree>
    <p:extLst>
      <p:ext uri="{BB962C8B-B14F-4D97-AF65-F5344CB8AC3E}">
        <p14:creationId xmlns:p14="http://schemas.microsoft.com/office/powerpoint/2010/main" val="23096805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smtClean="0"/>
              <a:t>Three main</a:t>
            </a:r>
            <a:r>
              <a:rPr lang="en-US" baseline="0" dirty="0" smtClean="0"/>
              <a:t> principals: (More detail on the next two slides)</a:t>
            </a:r>
          </a:p>
          <a:p>
            <a:pPr marL="0" indent="0">
              <a:buFont typeface="Arial" panose="020B0604020202020204" pitchFamily="34" charset="0"/>
              <a:buNone/>
            </a:pPr>
            <a:endParaRPr lang="en-US" baseline="0" dirty="0" smtClean="0"/>
          </a:p>
          <a:p>
            <a:r>
              <a:rPr lang="en-US" sz="1200" b="1" i="0" kern="1200" dirty="0" smtClean="0">
                <a:solidFill>
                  <a:schemeClr val="tx1"/>
                </a:solidFill>
                <a:effectLst/>
                <a:latin typeface="+mn-lt"/>
                <a:ea typeface="+mn-ea"/>
                <a:cs typeface="+mn-cs"/>
              </a:rPr>
              <a:t>Know and teach the rules: </a:t>
            </a:r>
            <a:r>
              <a:rPr lang="en-US" sz="1200" b="0" i="0" kern="1200" dirty="0" smtClean="0">
                <a:solidFill>
                  <a:schemeClr val="tx1"/>
                </a:solidFill>
                <a:effectLst/>
                <a:latin typeface="+mn-lt"/>
                <a:ea typeface="+mn-ea"/>
                <a:cs typeface="+mn-cs"/>
              </a:rPr>
              <a:t>As a leader, you should ensure every employee is provided with insight on how to measure their success and how their position helps the company reach these goals.</a:t>
            </a:r>
          </a:p>
          <a:p>
            <a:r>
              <a:rPr lang="en-US" sz="1200" b="1" i="0" kern="1200" dirty="0" smtClean="0">
                <a:solidFill>
                  <a:schemeClr val="tx1"/>
                </a:solidFill>
                <a:effectLst/>
                <a:latin typeface="+mn-lt"/>
                <a:ea typeface="+mn-ea"/>
                <a:cs typeface="+mn-cs"/>
              </a:rPr>
              <a:t>Follow the action and keep score:</a:t>
            </a:r>
            <a:r>
              <a:rPr lang="en-US" sz="1200" b="0" i="0" kern="1200" dirty="0" smtClean="0">
                <a:solidFill>
                  <a:schemeClr val="tx1"/>
                </a:solidFill>
                <a:effectLst/>
                <a:latin typeface="+mn-lt"/>
                <a:ea typeface="+mn-ea"/>
                <a:cs typeface="+mn-cs"/>
              </a:rPr>
              <a:t> Every employee should not only be expected to perform well at their job, but they should be able to use the above information to improve their performance.</a:t>
            </a:r>
          </a:p>
          <a:p>
            <a:r>
              <a:rPr lang="en-US" sz="1200" b="1" i="0" kern="1200" dirty="0" smtClean="0">
                <a:solidFill>
                  <a:schemeClr val="tx1"/>
                </a:solidFill>
                <a:effectLst/>
                <a:latin typeface="+mn-lt"/>
                <a:ea typeface="+mn-ea"/>
                <a:cs typeface="+mn-cs"/>
              </a:rPr>
              <a:t>Provide a stake in the outcome:</a:t>
            </a:r>
            <a:r>
              <a:rPr lang="en-US" sz="1200" b="0" i="0" kern="1200" dirty="0" smtClean="0">
                <a:solidFill>
                  <a:schemeClr val="tx1"/>
                </a:solidFill>
                <a:effectLst/>
                <a:latin typeface="+mn-lt"/>
                <a:ea typeface="+mn-ea"/>
                <a:cs typeface="+mn-cs"/>
              </a:rPr>
              <a:t> When the company succeeds, the employees should also succeed by having a direct stake in the company’s current and future successes. Some are ESOPs, most have smart profit sharing.</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Organize around a critical number – </a:t>
            </a:r>
            <a:r>
              <a:rPr lang="en-US" sz="1200" b="0" i="0" kern="1200" baseline="0" dirty="0" smtClean="0">
                <a:solidFill>
                  <a:schemeClr val="tx1"/>
                </a:solidFill>
                <a:effectLst/>
                <a:latin typeface="+mn-lt"/>
                <a:ea typeface="+mn-ea"/>
                <a:cs typeface="+mn-cs"/>
              </a:rPr>
              <a:t>usually aimed at correcting a major weakness or vulnerability, such as customer diversification or profitability</a:t>
            </a:r>
            <a:endParaRPr lang="en-US" sz="1200" b="0" i="0" kern="1200" dirty="0" smtClean="0">
              <a:solidFill>
                <a:schemeClr val="tx1"/>
              </a:solidFill>
              <a:effectLst/>
              <a:latin typeface="+mn-lt"/>
              <a:ea typeface="+mn-ea"/>
              <a:cs typeface="+mn-cs"/>
            </a:endParaRPr>
          </a:p>
          <a:p>
            <a:pPr marL="171450" indent="-171450">
              <a:buFont typeface="Arial" panose="020B0604020202020204" pitchFamily="34" charset="0"/>
              <a:buChar char="•"/>
            </a:pPr>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23</a:t>
            </a:fld>
            <a:endParaRPr lang="en-US"/>
          </a:p>
        </p:txBody>
      </p:sp>
    </p:spTree>
    <p:extLst>
      <p:ext uri="{BB962C8B-B14F-4D97-AF65-F5344CB8AC3E}">
        <p14:creationId xmlns:p14="http://schemas.microsoft.com/office/powerpoint/2010/main" val="23096805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Overview of key OBM Components</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1. Know and teach the rules – teach financial literacy and how the business makes money</a:t>
            </a:r>
          </a:p>
          <a:p>
            <a:pPr lvl="0"/>
            <a:r>
              <a:rPr lang="en-US" sz="1200" kern="1200" dirty="0" smtClean="0">
                <a:solidFill>
                  <a:schemeClr val="tx1"/>
                </a:solidFill>
                <a:effectLst/>
                <a:latin typeface="+mn-lt"/>
                <a:ea typeface="+mn-ea"/>
                <a:cs typeface="+mn-cs"/>
              </a:rPr>
              <a:t>2. Annual high-involvement planning process (KEY FOR INVOLVING</a:t>
            </a:r>
            <a:r>
              <a:rPr lang="en-US" sz="1200" kern="1200" baseline="0" dirty="0" smtClean="0">
                <a:solidFill>
                  <a:schemeClr val="tx1"/>
                </a:solidFill>
                <a:effectLst/>
                <a:latin typeface="+mn-lt"/>
                <a:ea typeface="+mn-ea"/>
                <a:cs typeface="+mn-cs"/>
              </a:rPr>
              <a:t> EVERYONE – ALL MUST SIGN OFF ON ANNUAL PLAN)</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-Set sales and strategic goals</a:t>
            </a:r>
          </a:p>
          <a:p>
            <a:pPr lvl="0"/>
            <a:r>
              <a:rPr lang="en-US" sz="1200" kern="1200" dirty="0" smtClean="0">
                <a:solidFill>
                  <a:schemeClr val="tx1"/>
                </a:solidFill>
                <a:effectLst/>
                <a:latin typeface="+mn-lt"/>
                <a:ea typeface="+mn-ea"/>
                <a:cs typeface="+mn-cs"/>
              </a:rPr>
              <a:t>-Determine the critical number for the year and its key drivers</a:t>
            </a:r>
          </a:p>
          <a:p>
            <a:pPr lvl="0"/>
            <a:r>
              <a:rPr lang="en-US" sz="1200" kern="1200" dirty="0" smtClean="0">
                <a:solidFill>
                  <a:schemeClr val="tx1"/>
                </a:solidFill>
                <a:effectLst/>
                <a:latin typeface="+mn-lt"/>
                <a:ea typeface="+mn-ea"/>
                <a:cs typeface="+mn-cs"/>
              </a:rPr>
              <a:t>-Design bonus plan based on critical number </a:t>
            </a:r>
          </a:p>
          <a:p>
            <a:pPr lvl="0"/>
            <a:r>
              <a:rPr lang="en-US" sz="1200" kern="1200" dirty="0" smtClean="0">
                <a:solidFill>
                  <a:schemeClr val="tx1"/>
                </a:solidFill>
                <a:effectLst/>
                <a:latin typeface="+mn-lt"/>
                <a:ea typeface="+mn-ea"/>
                <a:cs typeface="+mn-cs"/>
              </a:rPr>
              <a:t>3. Create a theme and a scoreboard for tracking the critical number (EVERYONE KNOWS</a:t>
            </a:r>
            <a:r>
              <a:rPr lang="en-US" sz="1200" kern="1200" baseline="0" dirty="0" smtClean="0">
                <a:solidFill>
                  <a:schemeClr val="tx1"/>
                </a:solidFill>
                <a:effectLst/>
                <a:latin typeface="+mn-lt"/>
                <a:ea typeface="+mn-ea"/>
                <a:cs typeface="+mn-cs"/>
              </a:rPr>
              <a:t> STATUS OF CRITICAL NUMBER AND BONUS PLAN AT ALL TIMES)</a:t>
            </a: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4ED500C-9DC7-4ED4-A3A7-1DE0F3EB20E1}" type="slidenum">
              <a:rPr lang="en-US" smtClean="0"/>
              <a:t>24</a:t>
            </a:fld>
            <a:endParaRPr lang="en-US"/>
          </a:p>
        </p:txBody>
      </p:sp>
    </p:spTree>
    <p:extLst>
      <p:ext uri="{BB962C8B-B14F-4D97-AF65-F5344CB8AC3E}">
        <p14:creationId xmlns:p14="http://schemas.microsoft.com/office/powerpoint/2010/main" val="98543156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Overview of key OBM Components CONTINUED</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4. Hold weekly huddles to follow the action and keep score (ENGAGE EVERYONE IN TRACKING THE NUMBERS)</a:t>
            </a:r>
          </a:p>
          <a:p>
            <a:pPr lvl="0"/>
            <a:r>
              <a:rPr lang="en-US" sz="1200" kern="1200" dirty="0" smtClean="0">
                <a:solidFill>
                  <a:schemeClr val="tx1"/>
                </a:solidFill>
                <a:effectLst/>
                <a:latin typeface="+mn-lt"/>
                <a:ea typeface="+mn-ea"/>
                <a:cs typeface="+mn-cs"/>
              </a:rPr>
              <a:t>-Updates on high level direction</a:t>
            </a:r>
          </a:p>
          <a:p>
            <a:pPr lvl="0"/>
            <a:r>
              <a:rPr lang="en-US" sz="1200" kern="1200" dirty="0" smtClean="0">
                <a:solidFill>
                  <a:schemeClr val="tx1"/>
                </a:solidFill>
                <a:effectLst/>
                <a:latin typeface="+mn-lt"/>
                <a:ea typeface="+mn-ea"/>
                <a:cs typeface="+mn-cs"/>
              </a:rPr>
              <a:t>-Forward forecasting (NOT DEAD FINANCIALS FROM</a:t>
            </a:r>
            <a:r>
              <a:rPr lang="en-US" sz="1200" kern="1200" baseline="0" dirty="0" smtClean="0">
                <a:solidFill>
                  <a:schemeClr val="tx1"/>
                </a:solidFill>
                <a:effectLst/>
                <a:latin typeface="+mn-lt"/>
                <a:ea typeface="+mn-ea"/>
                <a:cs typeface="+mn-cs"/>
              </a:rPr>
              <a:t> LAST MONTH – INDIVIDUALS “OWN” LINE ITEMS AND FIGURE OUT HOW TO MANAGE THEM WELL)</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-Accountability</a:t>
            </a:r>
          </a:p>
          <a:p>
            <a:pPr lvl="0"/>
            <a:r>
              <a:rPr lang="en-US" sz="1200" kern="1200" dirty="0" smtClean="0">
                <a:solidFill>
                  <a:schemeClr val="tx1"/>
                </a:solidFill>
                <a:effectLst/>
                <a:latin typeface="+mn-lt"/>
                <a:ea typeface="+mn-ea"/>
                <a:cs typeface="+mn-cs"/>
              </a:rPr>
              <a:t>-Celebrating individual and team success</a:t>
            </a:r>
          </a:p>
          <a:p>
            <a:pPr lvl="0"/>
            <a:r>
              <a:rPr lang="en-US" sz="1200" kern="1200" dirty="0" smtClean="0">
                <a:solidFill>
                  <a:schemeClr val="tx1"/>
                </a:solidFill>
                <a:effectLst/>
                <a:latin typeface="+mn-lt"/>
                <a:ea typeface="+mn-ea"/>
                <a:cs typeface="+mn-cs"/>
              </a:rPr>
              <a:t>5. Provide a stake in the action through mini-games, gainsharing/annual</a:t>
            </a:r>
            <a:r>
              <a:rPr lang="en-US" sz="1200" kern="1200" baseline="0" dirty="0" smtClean="0">
                <a:solidFill>
                  <a:schemeClr val="tx1"/>
                </a:solidFill>
                <a:effectLst/>
                <a:latin typeface="+mn-lt"/>
                <a:ea typeface="+mn-ea"/>
                <a:cs typeface="+mn-cs"/>
              </a:rPr>
              <a:t> bonus plan</a:t>
            </a:r>
            <a:r>
              <a:rPr lang="en-US" sz="1200" kern="1200" dirty="0" smtClean="0">
                <a:solidFill>
                  <a:schemeClr val="tx1"/>
                </a:solidFill>
                <a:effectLst/>
                <a:latin typeface="+mn-lt"/>
                <a:ea typeface="+mn-ea"/>
                <a:cs typeface="+mn-cs"/>
              </a:rPr>
              <a:t>, and/or employee ownership</a:t>
            </a:r>
          </a:p>
          <a:p>
            <a:pPr marL="0" indent="0">
              <a:buFont typeface="Arial" panose="020B0604020202020204" pitchFamily="34" charset="0"/>
              <a:buNone/>
            </a:pPr>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25</a:t>
            </a:fld>
            <a:endParaRPr lang="en-US"/>
          </a:p>
        </p:txBody>
      </p:sp>
    </p:spTree>
    <p:extLst>
      <p:ext uri="{BB962C8B-B14F-4D97-AF65-F5344CB8AC3E}">
        <p14:creationId xmlns:p14="http://schemas.microsoft.com/office/powerpoint/2010/main" val="132333004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BOTH OF THESE EXAMPLES RESULTED IN THOUSANDS OF DOLLARS IN SAVINGS AS WELL</a:t>
            </a:r>
            <a:r>
              <a:rPr lang="en-US" baseline="0" dirty="0" smtClean="0"/>
              <a:t> AS EDUCATING AND EMPOWERING EMPLOYEES TO PARTICIPATE IN RUNNING THE BUSINESS</a:t>
            </a:r>
            <a:endParaRPr lang="en-US" dirty="0" smtClean="0"/>
          </a:p>
          <a:p>
            <a:pPr marL="171450" indent="-171450">
              <a:buFont typeface="Arial" panose="020B0604020202020204" pitchFamily="34" charset="0"/>
              <a:buChar char="•"/>
            </a:pPr>
            <a:r>
              <a:rPr lang="en-US" dirty="0" smtClean="0"/>
              <a:t>“There are some really concrete money savers with open book management. For example, the food cost at the Roadhouse was really high, so we looked at ways to bring it under control. A dishwasher said “I’m throwing away tons of French fries,” so they began to decrease the portion size but offer free refills. This was very effective in saving money while still providing great service.”</a:t>
            </a:r>
          </a:p>
          <a:p>
            <a:pPr marL="171450" indent="-171450">
              <a:buFont typeface="Arial" panose="020B0604020202020204" pitchFamily="34" charset="0"/>
              <a:buChar char="•"/>
            </a:pPr>
            <a:r>
              <a:rPr lang="en-US" dirty="0" smtClean="0"/>
              <a:t>Business Action Guide on </a:t>
            </a:r>
            <a:r>
              <a:rPr lang="en-US" dirty="0" err="1" smtClean="0"/>
              <a:t>Zingerman’s</a:t>
            </a:r>
            <a:endParaRPr lang="en-US" dirty="0" smtClean="0"/>
          </a:p>
          <a:p>
            <a:pPr marL="171450" indent="-171450">
              <a:buFont typeface="Arial" panose="020B0604020202020204" pitchFamily="34" charset="0"/>
              <a:buChar char="•"/>
            </a:pPr>
            <a:r>
              <a:rPr lang="en-US" dirty="0" smtClean="0"/>
              <a:t>“A dishwasher at our restaurant, </a:t>
            </a:r>
            <a:r>
              <a:rPr lang="en-US" dirty="0" err="1" smtClean="0"/>
              <a:t>Zingerman’s</a:t>
            </a:r>
            <a:r>
              <a:rPr lang="en-US" dirty="0" smtClean="0"/>
              <a:t> Roadhouse, pointed out that two-thirds of the fancy sugar cubes we served with coffee were coming back to the kitchen and getting tossed in the trash. They were going out unwrapped in small cups, so they could not be reused. So we changed to wrapped packets. How much was this worth? Given that we serve probably 150 cups of coffee on a typical day, if it reduced cost by five cents per service, that’s $7.50 a day, or </a:t>
            </a:r>
            <a:r>
              <a:rPr lang="en-US" b="1" dirty="0" smtClean="0"/>
              <a:t>about $2,700 a year</a:t>
            </a:r>
            <a:r>
              <a:rPr lang="en-US" dirty="0" smtClean="0"/>
              <a:t>. Which goes straight to the bottom line. And that was only one idea by one intelligent individual who happens to wash dishes.”</a:t>
            </a:r>
          </a:p>
          <a:p>
            <a:pPr marL="171450" indent="-171450">
              <a:buFont typeface="Arial" panose="020B0604020202020204" pitchFamily="34" charset="0"/>
              <a:buChar char="•"/>
            </a:pPr>
            <a:r>
              <a:rPr lang="en-US" dirty="0" smtClean="0"/>
              <a:t>https://www.zingtrain.com/content/ten-rules-great-finance</a:t>
            </a:r>
          </a:p>
          <a:p>
            <a:pPr marL="171450" indent="-171450">
              <a:buFont typeface="Arial" panose="020B0604020202020204" pitchFamily="34" charset="0"/>
              <a:buChar char="•"/>
            </a:pPr>
            <a:endParaRPr lang="en-US" dirty="0" smtClean="0"/>
          </a:p>
          <a:p>
            <a:pPr marL="171450" indent="-171450">
              <a:buFont typeface="Arial" panose="020B0604020202020204" pitchFamily="34" charset="0"/>
              <a:buChar char="•"/>
            </a:pPr>
            <a:r>
              <a:rPr lang="en-US" dirty="0" smtClean="0"/>
              <a:t>“And as a result of the mini-games, people have really taken ownership for lowering our costs and increasing our profitability. For example, a team member named Brian is focused on managing our fuel costs. He figured out that gas is more expensive Thursday through Sunday than Monday through Wednesday, so now we make sure to fill up earlier in the week. People also used to leave their trucks running for 30 minutes – now Brian enforces 10 minutes. He educated himself to control this one line item so that we have achieved a $10,000 to $20,000 savings on fuel costs. This is much more effective than management issuing a command.”</a:t>
            </a:r>
          </a:p>
          <a:p>
            <a:pPr marL="171450" indent="-171450">
              <a:buFont typeface="Arial" panose="020B0604020202020204" pitchFamily="34" charset="0"/>
              <a:buChar char="•"/>
            </a:pPr>
            <a:r>
              <a:rPr lang="en-US" dirty="0" smtClean="0"/>
              <a:t> http://www.hitachifoundation.org/storage/documents/Tasty_Catering_Mini_Games_FINAL_V2.pdf</a:t>
            </a:r>
          </a:p>
          <a:p>
            <a:pPr marL="171450" indent="-171450">
              <a:buFont typeface="Arial" panose="020B0604020202020204" pitchFamily="34" charset="0"/>
              <a:buChar char="•"/>
            </a:pPr>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26</a:t>
            </a:fld>
            <a:endParaRPr lang="en-US"/>
          </a:p>
        </p:txBody>
      </p:sp>
    </p:spTree>
    <p:extLst>
      <p:ext uri="{BB962C8B-B14F-4D97-AF65-F5344CB8AC3E}">
        <p14:creationId xmlns:p14="http://schemas.microsoft.com/office/powerpoint/2010/main" val="16475619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Give people a few minutes to fill out Leveling Up Worksheet,</a:t>
            </a:r>
            <a:r>
              <a:rPr lang="en-US" baseline="0" dirty="0" smtClean="0"/>
              <a:t> then debrief as a group and have a few people share what they wrote</a:t>
            </a:r>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27</a:t>
            </a:fld>
            <a:endParaRPr lang="en-US"/>
          </a:p>
        </p:txBody>
      </p:sp>
    </p:spTree>
    <p:extLst>
      <p:ext uri="{BB962C8B-B14F-4D97-AF65-F5344CB8AC3E}">
        <p14:creationId xmlns:p14="http://schemas.microsoft.com/office/powerpoint/2010/main" val="381264007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4ED500C-9DC7-4ED4-A3A7-1DE0F3EB20E1}" type="slidenum">
              <a:rPr lang="en-US" smtClean="0"/>
              <a:pPr/>
              <a:t>28</a:t>
            </a:fld>
            <a:endParaRPr lang="en-US"/>
          </a:p>
        </p:txBody>
      </p:sp>
      <p:sp>
        <p:nvSpPr>
          <p:cNvPr id="6" name="Rectangle 3"/>
          <p:cNvSpPr>
            <a:spLocks noGrp="1" noChangeArrowheads="1"/>
          </p:cNvSpPr>
          <p:nvPr>
            <p:ph type="body"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cs typeface="Arial" panose="020B0604020202020204" pitchFamily="34" charset="0"/>
            </a:endParaRPr>
          </a:p>
        </p:txBody>
      </p:sp>
    </p:spTree>
    <p:extLst>
      <p:ext uri="{BB962C8B-B14F-4D97-AF65-F5344CB8AC3E}">
        <p14:creationId xmlns:p14="http://schemas.microsoft.com/office/powerpoint/2010/main" val="395010834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4ED500C-9DC7-4ED4-A3A7-1DE0F3EB20E1}" type="slidenum">
              <a:rPr lang="en-US" smtClean="0"/>
              <a:pPr/>
              <a:t>29</a:t>
            </a:fld>
            <a:endParaRPr lang="en-US"/>
          </a:p>
        </p:txBody>
      </p:sp>
      <p:sp>
        <p:nvSpPr>
          <p:cNvPr id="6" name="Rectangle 3"/>
          <p:cNvSpPr>
            <a:spLocks noGrp="1" noChangeArrowheads="1"/>
          </p:cNvSpPr>
          <p:nvPr>
            <p:ph type="body"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cs typeface="Arial" panose="020B0604020202020204" pitchFamily="34" charset="0"/>
            </a:endParaRPr>
          </a:p>
        </p:txBody>
      </p:sp>
    </p:spTree>
    <p:extLst>
      <p:ext uri="{BB962C8B-B14F-4D97-AF65-F5344CB8AC3E}">
        <p14:creationId xmlns:p14="http://schemas.microsoft.com/office/powerpoint/2010/main" val="10611188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4ED500C-9DC7-4ED4-A3A7-1DE0F3EB20E1}" type="slidenum">
              <a:rPr lang="en-US" smtClean="0"/>
              <a:pPr/>
              <a:t>3</a:t>
            </a:fld>
            <a:endParaRPr lang="en-US"/>
          </a:p>
        </p:txBody>
      </p:sp>
      <p:sp>
        <p:nvSpPr>
          <p:cNvPr id="6" name="Rectangle 3"/>
          <p:cNvSpPr>
            <a:spLocks noGrp="1" noChangeArrowheads="1"/>
          </p:cNvSpPr>
          <p:nvPr>
            <p:ph type="body"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aseline="0" dirty="0" smtClean="0">
                <a:cs typeface="Arial" panose="020B0604020202020204" pitchFamily="34" charset="0"/>
              </a:rPr>
              <a:t>There are 5 modules which can be delivered in order or may each stand alone – each is part of the human capital puzzle</a:t>
            </a:r>
          </a:p>
        </p:txBody>
      </p:sp>
    </p:spTree>
    <p:extLst>
      <p:ext uri="{BB962C8B-B14F-4D97-AF65-F5344CB8AC3E}">
        <p14:creationId xmlns:p14="http://schemas.microsoft.com/office/powerpoint/2010/main" val="352949069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Go through these</a:t>
            </a:r>
          </a:p>
          <a:p>
            <a:pPr marL="171450" indent="-171450">
              <a:buFont typeface="Arial" panose="020B0604020202020204" pitchFamily="34" charset="0"/>
              <a:buChar char="•"/>
            </a:pPr>
            <a:r>
              <a:rPr lang="en-US" dirty="0" smtClean="0"/>
              <a:t>If you're self-aware, you always know how you feel, and you know how your emotions and your actions can affect the people around you. Being self-aware when you're in a leadership position also means having a clear picture of your strengths and weaknesses, and it means behaving with humility.</a:t>
            </a:r>
          </a:p>
          <a:p>
            <a:pPr marL="171450" indent="-171450">
              <a:buFont typeface="Arial" panose="020B0604020202020204" pitchFamily="34" charset="0"/>
              <a:buChar char="•"/>
            </a:pPr>
            <a:r>
              <a:rPr lang="en-US" dirty="0" smtClean="0"/>
              <a:t>Improving communication</a:t>
            </a:r>
            <a:r>
              <a:rPr lang="en-US" baseline="0" dirty="0" smtClean="0"/>
              <a:t> skills – we’ll do more in Module 4</a:t>
            </a:r>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30</a:t>
            </a:fld>
            <a:endParaRPr lang="en-US"/>
          </a:p>
        </p:txBody>
      </p:sp>
    </p:spTree>
    <p:extLst>
      <p:ext uri="{BB962C8B-B14F-4D97-AF65-F5344CB8AC3E}">
        <p14:creationId xmlns:p14="http://schemas.microsoft.com/office/powerpoint/2010/main" val="179694066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People often think own EQ is higher than it is</a:t>
            </a:r>
          </a:p>
          <a:p>
            <a:pPr marL="171450" indent="-171450">
              <a:buFont typeface="Arial" panose="020B0604020202020204" pitchFamily="34" charset="0"/>
              <a:buChar char="•"/>
            </a:pPr>
            <a:r>
              <a:rPr lang="en-US" dirty="0" smtClean="0"/>
              <a:t>Need source of honest feedback such as 360 degree</a:t>
            </a:r>
            <a:r>
              <a:rPr lang="en-US" baseline="0" dirty="0" smtClean="0"/>
              <a:t> reviews</a:t>
            </a:r>
          </a:p>
          <a:p>
            <a:pPr marL="171450" indent="-171450">
              <a:buFont typeface="Arial" panose="020B0604020202020204" pitchFamily="34" charset="0"/>
              <a:buChar char="•"/>
            </a:pPr>
            <a:r>
              <a:rPr lang="en-US" dirty="0" smtClean="0"/>
              <a:t>Mindfulness is a great tool for</a:t>
            </a:r>
            <a:r>
              <a:rPr lang="en-US" baseline="0" dirty="0" smtClean="0"/>
              <a:t> increasing EQ</a:t>
            </a:r>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31</a:t>
            </a:fld>
            <a:endParaRPr lang="en-US"/>
          </a:p>
        </p:txBody>
      </p:sp>
    </p:spTree>
    <p:extLst>
      <p:ext uri="{BB962C8B-B14F-4D97-AF65-F5344CB8AC3E}">
        <p14:creationId xmlns:p14="http://schemas.microsoft.com/office/powerpoint/2010/main" val="25729397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Take</a:t>
            </a:r>
            <a:r>
              <a:rPr lang="en-US" baseline="0" dirty="0" smtClean="0"/>
              <a:t> a few minutes to jot down notes on HANDOUT</a:t>
            </a:r>
          </a:p>
          <a:p>
            <a:r>
              <a:rPr lang="en-US" baseline="0" dirty="0" smtClean="0"/>
              <a:t>Turn to your neighbor and take 5 minutes each to take turns listening and talking (I will call time to switch)</a:t>
            </a:r>
          </a:p>
          <a:p>
            <a:r>
              <a:rPr lang="en-US" baseline="0" dirty="0" smtClean="0"/>
              <a:t>Debrief as a group</a:t>
            </a:r>
          </a:p>
          <a:p>
            <a:endParaRPr lang="en-US" baseline="0" dirty="0" smtClean="0"/>
          </a:p>
          <a:p>
            <a:r>
              <a:rPr lang="en-US" dirty="0" smtClean="0"/>
              <a:t>ACTION PLAN: </a:t>
            </a:r>
          </a:p>
          <a:p>
            <a:pPr marL="171450" indent="-171450">
              <a:buFont typeface="Arial" panose="020B0604020202020204" pitchFamily="34" charset="0"/>
              <a:buChar char="•"/>
            </a:pPr>
            <a:r>
              <a:rPr lang="en-US" dirty="0" smtClean="0"/>
              <a:t>Identify 3 strengths </a:t>
            </a:r>
          </a:p>
          <a:p>
            <a:pPr marL="171450" indent="-171450">
              <a:buFont typeface="Arial" panose="020B0604020202020204" pitchFamily="34" charset="0"/>
              <a:buChar char="•"/>
            </a:pPr>
            <a:r>
              <a:rPr lang="en-US" dirty="0" smtClean="0"/>
              <a:t>Identify 3 growth areas</a:t>
            </a:r>
          </a:p>
          <a:p>
            <a:pPr marL="171450" indent="-171450">
              <a:buFont typeface="Arial" panose="020B0604020202020204" pitchFamily="34" charset="0"/>
              <a:buChar char="•"/>
            </a:pPr>
            <a:r>
              <a:rPr lang="en-US" dirty="0" smtClean="0"/>
              <a:t>Develop a plan to improve specific skill</a:t>
            </a:r>
          </a:p>
          <a:p>
            <a:pPr marL="171450" indent="-171450">
              <a:buFont typeface="Arial" panose="020B0604020202020204" pitchFamily="34" charset="0"/>
              <a:buChar char="•"/>
            </a:pPr>
            <a:endParaRPr lang="en-US" dirty="0" smtClean="0"/>
          </a:p>
          <a:p>
            <a:pPr marL="171450" indent="-171450">
              <a:buFont typeface="Arial" panose="020B0604020202020204" pitchFamily="34" charset="0"/>
              <a:buChar char="•"/>
            </a:pPr>
            <a:r>
              <a:rPr lang="en-US" dirty="0" smtClean="0"/>
              <a:t>Put some of this advice from</a:t>
            </a:r>
            <a:r>
              <a:rPr lang="en-US" baseline="0" dirty="0" smtClean="0"/>
              <a:t> the last two slides on the handout plus resources to learn more</a:t>
            </a:r>
          </a:p>
          <a:p>
            <a:pPr marL="171450" indent="-171450">
              <a:buFont typeface="Arial" panose="020B0604020202020204" pitchFamily="34" charset="0"/>
              <a:buChar char="•"/>
            </a:pPr>
            <a:r>
              <a:rPr lang="en-US" baseline="0" dirty="0" smtClean="0"/>
              <a:t>Do a test – have them predict their score, then take test and compare their prediction to their actual score</a:t>
            </a:r>
          </a:p>
          <a:p>
            <a:pPr marL="171450" indent="-171450">
              <a:buFont typeface="Arial" panose="020B0604020202020204" pitchFamily="34" charset="0"/>
              <a:buChar char="•"/>
            </a:pPr>
            <a:r>
              <a:rPr lang="en-US" dirty="0" smtClean="0"/>
              <a:t>Learn more: HBR 2013 article “The Focused Leader,” by Daniel Goleman</a:t>
            </a:r>
          </a:p>
          <a:p>
            <a:pPr marL="171450" indent="-171450">
              <a:buFont typeface="Arial" panose="020B0604020202020204" pitchFamily="34" charset="0"/>
              <a:buChar char="•"/>
            </a:pPr>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32</a:t>
            </a:fld>
            <a:endParaRPr lang="en-US"/>
          </a:p>
        </p:txBody>
      </p:sp>
    </p:spTree>
    <p:extLst>
      <p:ext uri="{BB962C8B-B14F-4D97-AF65-F5344CB8AC3E}">
        <p14:creationId xmlns:p14="http://schemas.microsoft.com/office/powerpoint/2010/main" val="33016771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4ED500C-9DC7-4ED4-A3A7-1DE0F3EB20E1}" type="slidenum">
              <a:rPr lang="en-US" smtClean="0"/>
              <a:pPr/>
              <a:t>4</a:t>
            </a:fld>
            <a:endParaRPr lang="en-US"/>
          </a:p>
        </p:txBody>
      </p:sp>
      <p:sp>
        <p:nvSpPr>
          <p:cNvPr id="6" name="Rectangle 3"/>
          <p:cNvSpPr>
            <a:spLocks noGrp="1" noChangeArrowheads="1"/>
          </p:cNvSpPr>
          <p:nvPr>
            <p:ph type="body"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aseline="0" dirty="0" smtClean="0">
                <a:cs typeface="Arial" panose="020B0604020202020204" pitchFamily="34" charset="0"/>
              </a:rPr>
              <a:t>Articulate goals for the session</a:t>
            </a:r>
          </a:p>
        </p:txBody>
      </p:sp>
    </p:spTree>
    <p:extLst>
      <p:ext uri="{BB962C8B-B14F-4D97-AF65-F5344CB8AC3E}">
        <p14:creationId xmlns:p14="http://schemas.microsoft.com/office/powerpoint/2010/main" val="31180910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4ED500C-9DC7-4ED4-A3A7-1DE0F3EB20E1}" type="slidenum">
              <a:rPr lang="en-US" smtClean="0"/>
              <a:pPr/>
              <a:t>5</a:t>
            </a:fld>
            <a:endParaRPr lang="en-US"/>
          </a:p>
        </p:txBody>
      </p:sp>
      <p:sp>
        <p:nvSpPr>
          <p:cNvPr id="6" name="Rectangle 3"/>
          <p:cNvSpPr>
            <a:spLocks noGrp="1" noChangeArrowheads="1"/>
          </p:cNvSpPr>
          <p:nvPr>
            <p:ph type="body"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altLang="en-US" baseline="0" dirty="0" smtClean="0">
                <a:cs typeface="Arial" panose="020B0604020202020204" pitchFamily="34" charset="0"/>
              </a:rPr>
              <a:t>We’ll talk about two aspects of collaborative leadership:</a:t>
            </a:r>
          </a:p>
          <a:p>
            <a:pPr marL="228600" indent="-228600">
              <a:buFont typeface="Arial" panose="020B0604020202020204" pitchFamily="34" charset="0"/>
              <a:buAutoNum type="arabicPeriod"/>
            </a:pPr>
            <a:r>
              <a:rPr lang="en-US" altLang="en-US" baseline="0" dirty="0" smtClean="0">
                <a:cs typeface="Arial" panose="020B0604020202020204" pitchFamily="34" charset="0"/>
              </a:rPr>
              <a:t>Actions/attitudes of the leader (emotional intelligence, servant leadership, humble inquiry)</a:t>
            </a:r>
          </a:p>
          <a:p>
            <a:pPr marL="228600" indent="-228600">
              <a:buFont typeface="Arial" panose="020B0604020202020204" pitchFamily="34" charset="0"/>
              <a:buAutoNum type="arabicPeriod"/>
            </a:pPr>
            <a:r>
              <a:rPr lang="en-US" altLang="en-US" baseline="0" dirty="0" smtClean="0">
                <a:cs typeface="Arial" panose="020B0604020202020204" pitchFamily="34" charset="0"/>
              </a:rPr>
              <a:t>Participatory structures to engage employees at every level (participatory decision making, open book management)</a:t>
            </a:r>
          </a:p>
        </p:txBody>
      </p:sp>
    </p:spTree>
    <p:extLst>
      <p:ext uri="{BB962C8B-B14F-4D97-AF65-F5344CB8AC3E}">
        <p14:creationId xmlns:p14="http://schemas.microsoft.com/office/powerpoint/2010/main" val="7880451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Dilbert cartoon</a:t>
            </a:r>
          </a:p>
        </p:txBody>
      </p:sp>
      <p:sp>
        <p:nvSpPr>
          <p:cNvPr id="4" name="Slide Number Placeholder 3"/>
          <p:cNvSpPr>
            <a:spLocks noGrp="1"/>
          </p:cNvSpPr>
          <p:nvPr>
            <p:ph type="sldNum" sz="quarter" idx="10"/>
          </p:nvPr>
        </p:nvSpPr>
        <p:spPr/>
        <p:txBody>
          <a:bodyPr/>
          <a:lstStyle/>
          <a:p>
            <a:fld id="{A4ED500C-9DC7-4ED4-A3A7-1DE0F3EB20E1}" type="slidenum">
              <a:rPr lang="en-US" smtClean="0"/>
              <a:t>6</a:t>
            </a:fld>
            <a:endParaRPr lang="en-US"/>
          </a:p>
        </p:txBody>
      </p:sp>
    </p:spTree>
    <p:extLst>
      <p:ext uri="{BB962C8B-B14F-4D97-AF65-F5344CB8AC3E}">
        <p14:creationId xmlns:p14="http://schemas.microsoft.com/office/powerpoint/2010/main" val="19264706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Discussion</a:t>
            </a:r>
          </a:p>
        </p:txBody>
      </p:sp>
      <p:sp>
        <p:nvSpPr>
          <p:cNvPr id="4" name="Slide Number Placeholder 3"/>
          <p:cNvSpPr>
            <a:spLocks noGrp="1"/>
          </p:cNvSpPr>
          <p:nvPr>
            <p:ph type="sldNum" sz="quarter" idx="10"/>
          </p:nvPr>
        </p:nvSpPr>
        <p:spPr/>
        <p:txBody>
          <a:bodyPr/>
          <a:lstStyle/>
          <a:p>
            <a:fld id="{A4ED500C-9DC7-4ED4-A3A7-1DE0F3EB20E1}" type="slidenum">
              <a:rPr lang="en-US" smtClean="0"/>
              <a:t>7</a:t>
            </a:fld>
            <a:endParaRPr lang="en-US"/>
          </a:p>
        </p:txBody>
      </p:sp>
    </p:spTree>
    <p:extLst>
      <p:ext uri="{BB962C8B-B14F-4D97-AF65-F5344CB8AC3E}">
        <p14:creationId xmlns:p14="http://schemas.microsoft.com/office/powerpoint/2010/main" val="24055373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Take the test in advance (http://www.leadershipiq.com/blogs/leadershipiq/36533569-quiz-whats-your-leadership-style)</a:t>
            </a:r>
            <a:r>
              <a:rPr lang="en-US" baseline="0" dirty="0" smtClean="0"/>
              <a:t> </a:t>
            </a:r>
            <a:r>
              <a:rPr lang="en-US" dirty="0" smtClean="0"/>
              <a:t>and report here on</a:t>
            </a:r>
            <a:r>
              <a:rPr lang="en-US" baseline="0" dirty="0" smtClean="0"/>
              <a:t> results</a:t>
            </a:r>
          </a:p>
          <a:p>
            <a:pPr marL="171450" indent="-171450">
              <a:buFont typeface="Arial" panose="020B0604020202020204" pitchFamily="34" charset="0"/>
              <a:buChar char="•"/>
            </a:pPr>
            <a:r>
              <a:rPr lang="en-US" baseline="0" dirty="0" smtClean="0"/>
              <a:t>THIS IS JUST ONE WAY TO THINK ABOUT LEADERSHIP STYLES  -- THERE ARE MANY OTHERS</a:t>
            </a:r>
            <a:endParaRPr lang="en-US" dirty="0" smtClean="0"/>
          </a:p>
          <a:p>
            <a:pPr marL="171450" indent="-171450">
              <a:buFont typeface="Arial" panose="020B0604020202020204" pitchFamily="34" charset="0"/>
              <a:buChar char="•"/>
            </a:pPr>
            <a:r>
              <a:rPr lang="en-US" b="1" dirty="0" smtClean="0"/>
              <a:t>Pragmatist </a:t>
            </a:r>
            <a:r>
              <a:rPr lang="en-US" dirty="0" smtClean="0"/>
              <a:t>- driven, competitive, and they value hitting their goals above all else (8-12% of US leaders)</a:t>
            </a:r>
          </a:p>
          <a:p>
            <a:pPr marL="171450" indent="-171450">
              <a:buFont typeface="Arial" panose="020B0604020202020204" pitchFamily="34" charset="0"/>
              <a:buChar char="•"/>
            </a:pPr>
            <a:r>
              <a:rPr lang="en-US" b="1" dirty="0" smtClean="0"/>
              <a:t>Idealist</a:t>
            </a:r>
            <a:r>
              <a:rPr lang="en-US" dirty="0" smtClean="0"/>
              <a:t> - high-energy achievers who believe in the positive potential of everyone around them, want to learn and want others to, charismatic (15-20% of US leaders)</a:t>
            </a:r>
          </a:p>
          <a:p>
            <a:pPr marL="171450" indent="-171450">
              <a:buFont typeface="Arial" panose="020B0604020202020204" pitchFamily="34" charset="0"/>
              <a:buChar char="•"/>
            </a:pPr>
            <a:r>
              <a:rPr lang="en-US" b="1" dirty="0" smtClean="0"/>
              <a:t>Steward </a:t>
            </a:r>
            <a:r>
              <a:rPr lang="en-US" dirty="0" smtClean="0"/>
              <a:t>- dependable, loyal and helpful, provide a stabilizing and calming force for their employees. Stewards value rules, process and cooperation (15-20% of US leaders)</a:t>
            </a:r>
          </a:p>
          <a:p>
            <a:pPr marL="171450" indent="-171450">
              <a:buFont typeface="Arial" panose="020B0604020202020204" pitchFamily="34" charset="0"/>
              <a:buChar char="•"/>
            </a:pPr>
            <a:r>
              <a:rPr lang="en-US" b="1" dirty="0" smtClean="0"/>
              <a:t>Diplomat</a:t>
            </a:r>
            <a:r>
              <a:rPr lang="en-US" dirty="0" smtClean="0"/>
              <a:t> - kind, social, and giving, and typically build deep personal bonds with their employees. Able to resolve conflicts peacefully (Most common - 50-60% of US</a:t>
            </a:r>
            <a:r>
              <a:rPr lang="en-US" baseline="0" dirty="0" smtClean="0"/>
              <a:t> leaders)</a:t>
            </a:r>
            <a:endParaRPr lang="en-US" dirty="0" smtClean="0"/>
          </a:p>
          <a:p>
            <a:pPr marL="171450" indent="-171450">
              <a:buFont typeface="Arial" panose="020B0604020202020204" pitchFamily="34" charset="0"/>
              <a:buChar char="•"/>
            </a:pPr>
            <a:r>
              <a:rPr lang="en-US" dirty="0" smtClean="0"/>
              <a:t>http://www.forbes.com/sites/markmurphy/2015/07/09/which-of-the-4-leadership-styles-is-yours/#2ef9cda411a2</a:t>
            </a:r>
          </a:p>
        </p:txBody>
      </p:sp>
      <p:sp>
        <p:nvSpPr>
          <p:cNvPr id="4" name="Slide Number Placeholder 3"/>
          <p:cNvSpPr>
            <a:spLocks noGrp="1"/>
          </p:cNvSpPr>
          <p:nvPr>
            <p:ph type="sldNum" sz="quarter" idx="10"/>
          </p:nvPr>
        </p:nvSpPr>
        <p:spPr/>
        <p:txBody>
          <a:bodyPr/>
          <a:lstStyle/>
          <a:p>
            <a:fld id="{A4ED500C-9DC7-4ED4-A3A7-1DE0F3EB20E1}" type="slidenum">
              <a:rPr lang="en-US" smtClean="0"/>
              <a:t>8</a:t>
            </a:fld>
            <a:endParaRPr lang="en-US"/>
          </a:p>
        </p:txBody>
      </p:sp>
    </p:spTree>
    <p:extLst>
      <p:ext uri="{BB962C8B-B14F-4D97-AF65-F5344CB8AC3E}">
        <p14:creationId xmlns:p14="http://schemas.microsoft.com/office/powerpoint/2010/main" val="24055373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Collaborative leadership is more appropriate to the kind</a:t>
            </a:r>
            <a:r>
              <a:rPr lang="en-US" baseline="0" dirty="0" smtClean="0"/>
              <a:t> of human capital strategies we have been addressing in this curriculum, so that is what we will cover here. To really build a strong and collaborative team, there are certain attitudes and actions required of the leader, including:</a:t>
            </a:r>
          </a:p>
          <a:p>
            <a:pPr marL="171450" indent="-171450">
              <a:buFont typeface="Arial" panose="020B0604020202020204" pitchFamily="34" charset="0"/>
              <a:buChar char="•"/>
            </a:pPr>
            <a:r>
              <a:rPr lang="en-US" baseline="0" dirty="0" smtClean="0"/>
              <a:t>A servant-leader focuses primarily on the growth and well-being of people and the communities to which they belong. While traditional leadership generally involves the accumulation and exercise of power by one at the “top of the pyramid,” servant leadership is different. The servant-leader shares power, puts the needs of others first and helps people develop and perform as highly as possible.</a:t>
            </a:r>
          </a:p>
          <a:p>
            <a:pPr marL="171450" indent="-171450">
              <a:buFont typeface="Arial" panose="020B0604020202020204" pitchFamily="34" charset="0"/>
              <a:buChar char="•"/>
            </a:pPr>
            <a:r>
              <a:rPr lang="en-US" baseline="0" dirty="0" smtClean="0"/>
              <a:t>Servant leaders believe that every person has value and deserves civility, trust, and respect; and that people can accomplish much when inspired by a purpose beyond themselves</a:t>
            </a:r>
          </a:p>
          <a:p>
            <a:pPr marL="171450" indent="-171450">
              <a:buFont typeface="Arial" panose="020B0604020202020204" pitchFamily="34" charset="0"/>
              <a:buChar char="•"/>
            </a:pPr>
            <a:r>
              <a:rPr lang="en-US" baseline="0" dirty="0" smtClean="0"/>
              <a:t>The Idea-Driven Organization: Unlocking the Power of Bottom Up Ideas -- Many organizations overlook or even suppress their single most powerful source of growth and innovation: the frontline employees who interact directly with customers, make products, and provide services. These employees have unparalleled insights into where problems exist and what improvements and new offerings would have the most impact. Leaders must be humble and believe people at all levels have valuable insights to offer on how to run the business, then build structures to tap those ideas</a:t>
            </a:r>
          </a:p>
          <a:p>
            <a:pPr marL="171450" indent="-171450">
              <a:buFont typeface="Arial" panose="020B0604020202020204" pitchFamily="34" charset="0"/>
              <a:buChar char="•"/>
            </a:pPr>
            <a:r>
              <a:rPr lang="en-US" baseline="0" dirty="0" smtClean="0"/>
              <a:t>Accountability: Servant leaders know that no one is perfect, and everyone makes mistakes--including themselves. With that in mind, they push for high standards of performance, service quality, and alignment of values throughout the team, and they hold themselves and their people accountable for their performance.</a:t>
            </a:r>
          </a:p>
          <a:p>
            <a:pPr marL="171450" indent="-171450">
              <a:buFont typeface="Arial" panose="020B0604020202020204" pitchFamily="34" charset="0"/>
              <a:buChar char="•"/>
            </a:pPr>
            <a:r>
              <a:rPr lang="en-US" baseline="0" dirty="0" smtClean="0"/>
              <a:t>Sharing credit: Jim Collins Good to Great – great leaders look in the mirror when things go wrong and out window when things go well (Poor leaders do the opposite). In other words, great leaders take responsibility when things go badly and share credit with the team when things go well, rather than blaming others when things go badly and taking all the credit when things go well.</a:t>
            </a:r>
          </a:p>
          <a:p>
            <a:pPr marL="171450" indent="-171450">
              <a:buFont typeface="Arial" panose="020B0604020202020204" pitchFamily="34" charset="0"/>
              <a:buChar char="•"/>
            </a:pPr>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9</a:t>
            </a:fld>
            <a:endParaRPr lang="en-US"/>
          </a:p>
        </p:txBody>
      </p:sp>
    </p:spTree>
    <p:extLst>
      <p:ext uri="{BB962C8B-B14F-4D97-AF65-F5344CB8AC3E}">
        <p14:creationId xmlns:p14="http://schemas.microsoft.com/office/powerpoint/2010/main" val="36843144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132082F-2C10-435F-86BC-7DA811711CA7}" type="datetimeFigureOut">
              <a:rPr lang="en-US" smtClean="0"/>
              <a:pPr/>
              <a:t>5/11/17</a:t>
            </a:fld>
            <a:endParaRPr lang="en-US"/>
          </a:p>
        </p:txBody>
      </p:sp>
      <p:sp>
        <p:nvSpPr>
          <p:cNvPr id="6" name="Slide Number Placeholder 5"/>
          <p:cNvSpPr>
            <a:spLocks noGrp="1"/>
          </p:cNvSpPr>
          <p:nvPr>
            <p:ph type="sldNum" sz="quarter" idx="12"/>
          </p:nvPr>
        </p:nvSpPr>
        <p:spPr/>
        <p:txBody>
          <a:bodyPr/>
          <a:lstStyle/>
          <a:p>
            <a:fld id="{38FD89ED-13D4-4CB5-8DC1-901E4FEB289F}" type="slidenum">
              <a:rPr lang="en-US" smtClean="0"/>
              <a:pPr/>
              <a:t>‹#›</a:t>
            </a:fld>
            <a:endParaRPr lang="en-US" dirty="0"/>
          </a:p>
        </p:txBody>
      </p:sp>
      <p:sp>
        <p:nvSpPr>
          <p:cNvPr id="9" name="Rectangle 8"/>
          <p:cNvSpPr/>
          <p:nvPr userDrawn="1"/>
        </p:nvSpPr>
        <p:spPr>
          <a:xfrm>
            <a:off x="0" y="0"/>
            <a:ext cx="9144000" cy="1219200"/>
          </a:xfrm>
          <a:prstGeom prst="rect">
            <a:avLst/>
          </a:prstGeom>
          <a:solidFill>
            <a:srgbClr val="409CB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itle 1"/>
          <p:cNvSpPr>
            <a:spLocks noGrp="1"/>
          </p:cNvSpPr>
          <p:nvPr>
            <p:ph type="ctrTitle"/>
          </p:nvPr>
        </p:nvSpPr>
        <p:spPr>
          <a:xfrm>
            <a:off x="685800" y="152400"/>
            <a:ext cx="7772400" cy="838200"/>
          </a:xfrm>
        </p:spPr>
        <p:txBody>
          <a:bodyPr>
            <a:normAutofit/>
          </a:bodyPr>
          <a:lstStyle>
            <a:lvl1pPr>
              <a:defRPr sz="3600">
                <a:solidFill>
                  <a:schemeClr val="bg1"/>
                </a:solidFill>
                <a:latin typeface="Georgia"/>
              </a:defRPr>
            </a:lvl1pPr>
          </a:lstStyle>
          <a:p>
            <a:r>
              <a:rPr lang="en-US" dirty="0" smtClean="0"/>
              <a:t>Click to edit Master title style</a:t>
            </a:r>
            <a:endParaRPr lang="en-US" dirty="0"/>
          </a:p>
        </p:txBody>
      </p:sp>
    </p:spTree>
    <p:extLst>
      <p:ext uri="{BB962C8B-B14F-4D97-AF65-F5344CB8AC3E}">
        <p14:creationId xmlns:p14="http://schemas.microsoft.com/office/powerpoint/2010/main" val="3133780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32082F-2C10-435F-86BC-7DA811711CA7}" type="datetimeFigureOut">
              <a:rPr lang="en-US" smtClean="0"/>
              <a:pPr/>
              <a:t>5/11/17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38FD89ED-13D4-4CB5-8DC1-901E4FEB289F}" type="slidenum">
              <a:rPr lang="en-US" smtClean="0"/>
              <a:pPr/>
              <a:t>‹#›</a:t>
            </a:fld>
            <a:endParaRPr lang="en-US"/>
          </a:p>
        </p:txBody>
      </p:sp>
    </p:spTree>
    <p:extLst>
      <p:ext uri="{BB962C8B-B14F-4D97-AF65-F5344CB8AC3E}">
        <p14:creationId xmlns:p14="http://schemas.microsoft.com/office/powerpoint/2010/main" val="10309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32082F-2C10-435F-86BC-7DA811711CA7}" type="datetimeFigureOut">
              <a:rPr lang="en-US" smtClean="0"/>
              <a:pPr/>
              <a:t>5/11/17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38FD89ED-13D4-4CB5-8DC1-901E4FEB289F}" type="slidenum">
              <a:rPr lang="en-US" smtClean="0"/>
              <a:pPr/>
              <a:t>‹#›</a:t>
            </a:fld>
            <a:endParaRPr lang="en-US"/>
          </a:p>
        </p:txBody>
      </p:sp>
    </p:spTree>
    <p:extLst>
      <p:ext uri="{BB962C8B-B14F-4D97-AF65-F5344CB8AC3E}">
        <p14:creationId xmlns:p14="http://schemas.microsoft.com/office/powerpoint/2010/main" val="5802421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A132082F-2C10-435F-86BC-7DA811711CA7}" type="datetimeFigureOut">
              <a:rPr lang="en-US" smtClean="0"/>
              <a:pPr/>
              <a:t>5/11/17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38FD89ED-13D4-4CB5-8DC1-901E4FEB289F}" type="slidenum">
              <a:rPr lang="en-US" smtClean="0"/>
              <a:pPr/>
              <a:t>‹#›</a:t>
            </a:fld>
            <a:endParaRPr lang="en-US"/>
          </a:p>
        </p:txBody>
      </p:sp>
      <p:sp>
        <p:nvSpPr>
          <p:cNvPr id="9" name="Rectangle 8"/>
          <p:cNvSpPr/>
          <p:nvPr userDrawn="1"/>
        </p:nvSpPr>
        <p:spPr>
          <a:xfrm>
            <a:off x="0" y="0"/>
            <a:ext cx="9144000" cy="1219200"/>
          </a:xfrm>
          <a:prstGeom prst="rect">
            <a:avLst/>
          </a:prstGeom>
          <a:solidFill>
            <a:srgbClr val="409CB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itle 1"/>
          <p:cNvSpPr>
            <a:spLocks noGrp="1"/>
          </p:cNvSpPr>
          <p:nvPr>
            <p:ph type="ctrTitle"/>
          </p:nvPr>
        </p:nvSpPr>
        <p:spPr>
          <a:xfrm>
            <a:off x="685800" y="152400"/>
            <a:ext cx="7772400" cy="838200"/>
          </a:xfrm>
        </p:spPr>
        <p:txBody>
          <a:bodyPr>
            <a:normAutofit/>
          </a:bodyPr>
          <a:lstStyle>
            <a:lvl1pPr>
              <a:defRPr sz="3600">
                <a:solidFill>
                  <a:schemeClr val="bg1"/>
                </a:solidFill>
                <a:latin typeface="Georgia"/>
              </a:defRPr>
            </a:lvl1pPr>
          </a:lstStyle>
          <a:p>
            <a:r>
              <a:rPr lang="en-US" dirty="0" smtClean="0"/>
              <a:t>Click to edit Master title style</a:t>
            </a:r>
            <a:endParaRPr lang="en-US" dirty="0"/>
          </a:p>
        </p:txBody>
      </p:sp>
    </p:spTree>
    <p:extLst>
      <p:ext uri="{BB962C8B-B14F-4D97-AF65-F5344CB8AC3E}">
        <p14:creationId xmlns:p14="http://schemas.microsoft.com/office/powerpoint/2010/main" val="696151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132082F-2C10-435F-86BC-7DA811711CA7}" type="datetimeFigureOut">
              <a:rPr lang="en-US" smtClean="0"/>
              <a:pPr/>
              <a:t>5/11/17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38FD89ED-13D4-4CB5-8DC1-901E4FEB289F}" type="slidenum">
              <a:rPr lang="en-US" smtClean="0"/>
              <a:pPr/>
              <a:t>‹#›</a:t>
            </a:fld>
            <a:endParaRPr lang="en-US"/>
          </a:p>
        </p:txBody>
      </p:sp>
    </p:spTree>
    <p:extLst>
      <p:ext uri="{BB962C8B-B14F-4D97-AF65-F5344CB8AC3E}">
        <p14:creationId xmlns:p14="http://schemas.microsoft.com/office/powerpoint/2010/main" val="627303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132082F-2C10-435F-86BC-7DA811711CA7}" type="datetimeFigureOut">
              <a:rPr lang="en-US" smtClean="0"/>
              <a:pPr/>
              <a:t>5/11/17</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38FD89ED-13D4-4CB5-8DC1-901E4FEB289F}" type="slidenum">
              <a:rPr lang="en-US" smtClean="0"/>
              <a:pPr/>
              <a:t>‹#›</a:t>
            </a:fld>
            <a:endParaRPr lang="en-US"/>
          </a:p>
        </p:txBody>
      </p:sp>
    </p:spTree>
    <p:extLst>
      <p:ext uri="{BB962C8B-B14F-4D97-AF65-F5344CB8AC3E}">
        <p14:creationId xmlns:p14="http://schemas.microsoft.com/office/powerpoint/2010/main" val="11146085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132082F-2C10-435F-86BC-7DA811711CA7}" type="datetimeFigureOut">
              <a:rPr lang="en-US" smtClean="0"/>
              <a:pPr/>
              <a:t>5/11/17</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p:txBody>
          <a:bodyPr/>
          <a:lstStyle/>
          <a:p>
            <a:fld id="{38FD89ED-13D4-4CB5-8DC1-901E4FEB289F}" type="slidenum">
              <a:rPr lang="en-US" smtClean="0"/>
              <a:pPr/>
              <a:t>‹#›</a:t>
            </a:fld>
            <a:endParaRPr lang="en-US"/>
          </a:p>
        </p:txBody>
      </p:sp>
    </p:spTree>
    <p:extLst>
      <p:ext uri="{BB962C8B-B14F-4D97-AF65-F5344CB8AC3E}">
        <p14:creationId xmlns:p14="http://schemas.microsoft.com/office/powerpoint/2010/main" val="3548934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132082F-2C10-435F-86BC-7DA811711CA7}" type="datetimeFigureOut">
              <a:rPr lang="en-US" smtClean="0"/>
              <a:pPr/>
              <a:t>5/11/17</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38FD89ED-13D4-4CB5-8DC1-901E4FEB289F}" type="slidenum">
              <a:rPr lang="en-US" smtClean="0"/>
              <a:pPr/>
              <a:t>‹#›</a:t>
            </a:fld>
            <a:endParaRPr lang="en-US"/>
          </a:p>
        </p:txBody>
      </p:sp>
    </p:spTree>
    <p:extLst>
      <p:ext uri="{BB962C8B-B14F-4D97-AF65-F5344CB8AC3E}">
        <p14:creationId xmlns:p14="http://schemas.microsoft.com/office/powerpoint/2010/main" val="3994828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32082F-2C10-435F-86BC-7DA811711CA7}" type="datetimeFigureOut">
              <a:rPr lang="en-US" smtClean="0"/>
              <a:pPr/>
              <a:t>5/11/17</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38FD89ED-13D4-4CB5-8DC1-901E4FEB289F}" type="slidenum">
              <a:rPr lang="en-US" smtClean="0"/>
              <a:pPr/>
              <a:t>‹#›</a:t>
            </a:fld>
            <a:endParaRPr lang="en-US"/>
          </a:p>
        </p:txBody>
      </p:sp>
    </p:spTree>
    <p:extLst>
      <p:ext uri="{BB962C8B-B14F-4D97-AF65-F5344CB8AC3E}">
        <p14:creationId xmlns:p14="http://schemas.microsoft.com/office/powerpoint/2010/main" val="3010422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32082F-2C10-435F-86BC-7DA811711CA7}" type="datetimeFigureOut">
              <a:rPr lang="en-US" smtClean="0"/>
              <a:pPr/>
              <a:t>5/11/17</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38FD89ED-13D4-4CB5-8DC1-901E4FEB289F}" type="slidenum">
              <a:rPr lang="en-US" smtClean="0"/>
              <a:pPr/>
              <a:t>‹#›</a:t>
            </a:fld>
            <a:endParaRPr lang="en-US"/>
          </a:p>
        </p:txBody>
      </p:sp>
    </p:spTree>
    <p:extLst>
      <p:ext uri="{BB962C8B-B14F-4D97-AF65-F5344CB8AC3E}">
        <p14:creationId xmlns:p14="http://schemas.microsoft.com/office/powerpoint/2010/main" val="1146651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32082F-2C10-435F-86BC-7DA811711CA7}" type="datetimeFigureOut">
              <a:rPr lang="en-US" smtClean="0"/>
              <a:pPr/>
              <a:t>5/11/17</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38FD89ED-13D4-4CB5-8DC1-901E4FEB289F}" type="slidenum">
              <a:rPr lang="en-US" smtClean="0"/>
              <a:pPr/>
              <a:t>‹#›</a:t>
            </a:fld>
            <a:endParaRPr lang="en-US"/>
          </a:p>
        </p:txBody>
      </p:sp>
    </p:spTree>
    <p:extLst>
      <p:ext uri="{BB962C8B-B14F-4D97-AF65-F5344CB8AC3E}">
        <p14:creationId xmlns:p14="http://schemas.microsoft.com/office/powerpoint/2010/main" val="40891332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32082F-2C10-435F-86BC-7DA811711CA7}" type="datetimeFigureOut">
              <a:rPr lang="en-US" smtClean="0"/>
              <a:pPr/>
              <a:t>5/11/17</a:t>
            </a:fld>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FD89ED-13D4-4CB5-8DC1-901E4FEB289F}" type="slidenum">
              <a:rPr lang="en-US" smtClean="0"/>
              <a:pPr/>
              <a:t>‹#›</a:t>
            </a:fld>
            <a:endParaRPr lang="en-US"/>
          </a:p>
        </p:txBody>
      </p:sp>
      <p:sp>
        <p:nvSpPr>
          <p:cNvPr id="5" name="TextBox 4"/>
          <p:cNvSpPr txBox="1"/>
          <p:nvPr userDrawn="1"/>
        </p:nvSpPr>
        <p:spPr>
          <a:xfrm>
            <a:off x="2514600" y="6400800"/>
            <a:ext cx="4100251" cy="553998"/>
          </a:xfrm>
          <a:prstGeom prst="rect">
            <a:avLst/>
          </a:prstGeom>
          <a:noFill/>
        </p:spPr>
        <p:txBody>
          <a:bodyPr wrap="non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 2016 The Hitachi Foundation and Broughton Consulting, LLC</a:t>
            </a:r>
          </a:p>
          <a:p>
            <a:pPr algn="ctr"/>
            <a:endParaRPr lang="en-US" dirty="0"/>
          </a:p>
        </p:txBody>
      </p:sp>
    </p:spTree>
    <p:extLst>
      <p:ext uri="{BB962C8B-B14F-4D97-AF65-F5344CB8AC3E}">
        <p14:creationId xmlns:p14="http://schemas.microsoft.com/office/powerpoint/2010/main" val="378038586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7.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7.jpg"/></Relationships>
</file>

<file path=ppt/slides/_rels/slide12.xml.rels><?xml version="1.0" encoding="UTF-8" standalone="yes"?>
<Relationships xmlns="http://schemas.openxmlformats.org/package/2006/relationships"><Relationship Id="rId3" Type="http://schemas.openxmlformats.org/officeDocument/2006/relationships/hyperlink" Target="https://hbr.org/2015/06/quiz-yourself-do-you-lead-with-emotional-intelligence" TargetMode="External"/><Relationship Id="rId4" Type="http://schemas.openxmlformats.org/officeDocument/2006/relationships/image" Target="../media/image7.jp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8.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8.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8.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9.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0.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0.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2.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3.png"/></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jpg"/><Relationship Id="rId5" Type="http://schemas.openxmlformats.org/officeDocument/2006/relationships/image" Target="../media/image15.jpg"/><Relationship Id="rId6" Type="http://schemas.openxmlformats.org/officeDocument/2006/relationships/image" Target="../media/image16.jpg"/><Relationship Id="rId7"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8.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1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13.png"/></Relationships>
</file>

<file path=ppt/slides/_rels/slide26.xml.rels><?xml version="1.0" encoding="UTF-8" standalone="yes"?>
<Relationships xmlns="http://schemas.openxmlformats.org/package/2006/relationships"><Relationship Id="rId3" Type="http://schemas.openxmlformats.org/officeDocument/2006/relationships/image" Target="../media/image19.tif"/><Relationship Id="rId4" Type="http://schemas.openxmlformats.org/officeDocument/2006/relationships/image" Target="../media/image20.jpg"/><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2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22.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10.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10.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10.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6.g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603143" y="3657600"/>
            <a:ext cx="8229600" cy="4525963"/>
          </a:xfrm>
        </p:spPr>
        <p:txBody>
          <a:bodyPr>
            <a:normAutofit/>
          </a:bodyPr>
          <a:lstStyle/>
          <a:p>
            <a:pPr defTabSz="457200">
              <a:buNone/>
              <a:defRPr/>
            </a:pPr>
            <a:endParaRPr lang="en-US" sz="2700" dirty="0" smtClean="0">
              <a:solidFill>
                <a:schemeClr val="bg1">
                  <a:lumMod val="50000"/>
                </a:schemeClr>
              </a:solidFill>
              <a:latin typeface="Avenir 45 Book" pitchFamily="34" charset="0"/>
            </a:endParaRPr>
          </a:p>
          <a:p>
            <a:pPr defTabSz="457200">
              <a:buNone/>
              <a:defRPr/>
            </a:pPr>
            <a:r>
              <a:rPr lang="en-US" sz="2700" dirty="0">
                <a:solidFill>
                  <a:schemeClr val="tx1">
                    <a:lumMod val="65000"/>
                    <a:lumOff val="35000"/>
                  </a:schemeClr>
                </a:solidFill>
                <a:latin typeface="Avenir 45 Book" pitchFamily="34" charset="0"/>
              </a:rPr>
              <a:t/>
            </a:r>
            <a:br>
              <a:rPr lang="en-US" sz="2700" dirty="0">
                <a:solidFill>
                  <a:schemeClr val="tx1">
                    <a:lumMod val="65000"/>
                    <a:lumOff val="35000"/>
                  </a:schemeClr>
                </a:solidFill>
                <a:latin typeface="Avenir 45 Book" pitchFamily="34" charset="0"/>
              </a:rPr>
            </a:br>
            <a:endParaRPr lang="en-US" sz="2700" dirty="0">
              <a:solidFill>
                <a:schemeClr val="tx1">
                  <a:lumMod val="65000"/>
                  <a:lumOff val="35000"/>
                </a:schemeClr>
              </a:solidFill>
              <a:latin typeface="Avenir 45 Book" pitchFamily="34" charset="0"/>
            </a:endParaRPr>
          </a:p>
        </p:txBody>
      </p:sp>
      <p:sp>
        <p:nvSpPr>
          <p:cNvPr id="9" name="Rectangle 8"/>
          <p:cNvSpPr/>
          <p:nvPr/>
        </p:nvSpPr>
        <p:spPr>
          <a:xfrm>
            <a:off x="3151479" y="3244334"/>
            <a:ext cx="2841042" cy="369332"/>
          </a:xfrm>
          <a:prstGeom prst="rect">
            <a:avLst/>
          </a:prstGeom>
        </p:spPr>
        <p:txBody>
          <a:bodyPr wrap="none">
            <a:spAutoFit/>
          </a:bodyPr>
          <a:lstStyle/>
          <a:p>
            <a:r>
              <a:rPr lang="en-US" dirty="0" err="1">
                <a:solidFill>
                  <a:prstClr val="white"/>
                </a:solidFill>
                <a:effectLst>
                  <a:outerShdw blurRad="38100" dist="38100" dir="2700000" algn="tl">
                    <a:srgbClr val="000000">
                      <a:alpha val="43137"/>
                    </a:srgbClr>
                  </a:outerShdw>
                </a:effectLst>
                <a:latin typeface="Avenir 65 Medium"/>
              </a:rPr>
              <a:t>Reenvisioning</a:t>
            </a:r>
            <a:r>
              <a:rPr lang="en-US" dirty="0">
                <a:solidFill>
                  <a:prstClr val="white"/>
                </a:solidFill>
                <a:effectLst>
                  <a:outerShdw blurRad="38100" dist="38100" dir="2700000" algn="tl">
                    <a:srgbClr val="000000">
                      <a:alpha val="43137"/>
                    </a:srgbClr>
                  </a:outerShdw>
                </a:effectLst>
                <a:latin typeface="Avenir 65 Medium"/>
              </a:rPr>
              <a:t> Leadership</a:t>
            </a:r>
            <a:endParaRPr lang="en-US" dirty="0"/>
          </a:p>
        </p:txBody>
      </p:sp>
      <p:sp>
        <p:nvSpPr>
          <p:cNvPr id="10" name="Rectangle 9"/>
          <p:cNvSpPr/>
          <p:nvPr/>
        </p:nvSpPr>
        <p:spPr>
          <a:xfrm>
            <a:off x="0" y="0"/>
            <a:ext cx="9144000" cy="6858000"/>
          </a:xfrm>
          <a:prstGeom prst="rect">
            <a:avLst/>
          </a:prstGeom>
          <a:solidFill>
            <a:srgbClr val="409CB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itle 13"/>
          <p:cNvSpPr txBox="1">
            <a:spLocks/>
          </p:cNvSpPr>
          <p:nvPr/>
        </p:nvSpPr>
        <p:spPr>
          <a:xfrm>
            <a:off x="685800" y="1219200"/>
            <a:ext cx="7772400" cy="838200"/>
          </a:xfrm>
          <a:prstGeom prst="rect">
            <a:avLst/>
          </a:prstGeom>
          <a:effectLst/>
        </p:spPr>
        <p:txBody>
          <a:bodyPr>
            <a:noAutofit/>
          </a:bodyPr>
          <a:lstStyle>
            <a:lvl1pPr algn="ctr" defTabSz="914400" rtl="0" eaLnBrk="1" latinLnBrk="0" hangingPunct="1">
              <a:spcBef>
                <a:spcPct val="0"/>
              </a:spcBef>
              <a:buNone/>
              <a:defRPr sz="4400" kern="1200">
                <a:solidFill>
                  <a:schemeClr val="bg1"/>
                </a:solidFill>
                <a:latin typeface="Georgia"/>
                <a:ea typeface="+mj-ea"/>
                <a:cs typeface="+mj-cs"/>
              </a:defRPr>
            </a:lvl1pPr>
          </a:lstStyle>
          <a:p>
            <a:r>
              <a:rPr lang="en-US" sz="4000" dirty="0" err="1" smtClean="0">
                <a:solidFill>
                  <a:srgbClr val="FFFFFF"/>
                </a:solidFill>
                <a:cs typeface="Georgia"/>
              </a:rPr>
              <a:t>Reenvisioning</a:t>
            </a:r>
            <a:r>
              <a:rPr lang="en-US" sz="4000" dirty="0" smtClean="0">
                <a:solidFill>
                  <a:srgbClr val="FFFFFF"/>
                </a:solidFill>
                <a:cs typeface="Georgia"/>
              </a:rPr>
              <a:t> Leadership</a:t>
            </a:r>
            <a:endParaRPr lang="en-US" sz="4000" dirty="0">
              <a:solidFill>
                <a:srgbClr val="FFFFFF"/>
              </a:solidFill>
              <a:cs typeface="Georgia"/>
            </a:endParaRPr>
          </a:p>
        </p:txBody>
      </p:sp>
      <p:sp>
        <p:nvSpPr>
          <p:cNvPr id="12" name="Footer Placeholder 9"/>
          <p:cNvSpPr>
            <a:spLocks noGrp="1"/>
          </p:cNvSpPr>
          <p:nvPr>
            <p:ph type="ftr" sz="quarter" idx="4294967295"/>
          </p:nvPr>
        </p:nvSpPr>
        <p:spPr>
          <a:xfrm>
            <a:off x="2438400" y="6096000"/>
            <a:ext cx="4495800" cy="152400"/>
          </a:xfrm>
          <a:prstGeom prst="rect">
            <a:avLst/>
          </a:prstGeom>
        </p:spPr>
        <p:txBody>
          <a:bodyPr/>
          <a:lstStyle/>
          <a:p>
            <a:pPr algn="ctr"/>
            <a:r>
              <a:rPr lang="en-US" sz="1200" dirty="0" smtClean="0">
                <a:solidFill>
                  <a:schemeClr val="bg1">
                    <a:lumMod val="95000"/>
                  </a:schemeClr>
                </a:solidFill>
                <a:effectLst>
                  <a:outerShdw blurRad="50800" dist="50800" dir="5400000" algn="ctr" rotWithShape="0">
                    <a:schemeClr val="tx1">
                      <a:lumMod val="50000"/>
                      <a:lumOff val="50000"/>
                    </a:schemeClr>
                  </a:outerShdw>
                </a:effectLst>
                <a:latin typeface="Arial"/>
                <a:cs typeface="Arial"/>
              </a:rPr>
              <a:t>© 2016 The Hitachi Foundation and Broughton Consulting, LLC </a:t>
            </a:r>
            <a:endParaRPr lang="en-US" sz="1200" dirty="0">
              <a:solidFill>
                <a:schemeClr val="bg1">
                  <a:lumMod val="95000"/>
                </a:schemeClr>
              </a:solidFill>
              <a:effectLst>
                <a:outerShdw blurRad="50800" dist="50800" dir="5400000" algn="ctr" rotWithShape="0">
                  <a:schemeClr val="tx1">
                    <a:lumMod val="50000"/>
                    <a:lumOff val="50000"/>
                  </a:schemeClr>
                </a:outerShdw>
              </a:effectLst>
              <a:latin typeface="Arial"/>
              <a:cs typeface="Arial"/>
            </a:endParaRPr>
          </a:p>
        </p:txBody>
      </p:sp>
      <p:pic>
        <p:nvPicPr>
          <p:cNvPr id="13" name="Picture 12" descr="brouhgton.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0600" y="5149850"/>
            <a:ext cx="1143000" cy="730770"/>
          </a:xfrm>
          <a:prstGeom prst="rect">
            <a:avLst/>
          </a:prstGeom>
        </p:spPr>
      </p:pic>
      <p:pic>
        <p:nvPicPr>
          <p:cNvPr id="14" name="Picture 13" descr="hitachi-logo.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71800" y="5530850"/>
            <a:ext cx="1676400" cy="399143"/>
          </a:xfrm>
          <a:prstGeom prst="rect">
            <a:avLst/>
          </a:prstGeom>
        </p:spPr>
      </p:pic>
      <p:sp>
        <p:nvSpPr>
          <p:cNvPr id="15" name="Content Placeholder 4"/>
          <p:cNvSpPr txBox="1">
            <a:spLocks/>
          </p:cNvSpPr>
          <p:nvPr/>
        </p:nvSpPr>
        <p:spPr>
          <a:xfrm>
            <a:off x="0" y="2713037"/>
            <a:ext cx="9144000" cy="34591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defTabSz="457200">
              <a:buFont typeface="Arial" panose="020B0604020202020204" pitchFamily="34" charset="0"/>
              <a:buNone/>
              <a:defRPr/>
            </a:pPr>
            <a:r>
              <a:rPr lang="en-US" sz="3000" dirty="0" smtClean="0">
                <a:solidFill>
                  <a:schemeClr val="bg1"/>
                </a:solidFill>
                <a:latin typeface="Arial"/>
                <a:cs typeface="Arial"/>
              </a:rPr>
              <a:t>MODULE FIVE</a:t>
            </a:r>
            <a:endParaRPr lang="en-US" sz="3000" dirty="0">
              <a:solidFill>
                <a:schemeClr val="bg1"/>
              </a:solidFill>
              <a:latin typeface="Arial"/>
              <a:cs typeface="Arial"/>
            </a:endParaRPr>
          </a:p>
        </p:txBody>
      </p:sp>
      <p:grpSp>
        <p:nvGrpSpPr>
          <p:cNvPr id="16" name="Group 15"/>
          <p:cNvGrpSpPr/>
          <p:nvPr/>
        </p:nvGrpSpPr>
        <p:grpSpPr>
          <a:xfrm>
            <a:off x="3028950" y="3987800"/>
            <a:ext cx="3086100" cy="965200"/>
            <a:chOff x="3225800" y="3987800"/>
            <a:chExt cx="3086100" cy="965200"/>
          </a:xfrm>
        </p:grpSpPr>
        <p:pic>
          <p:nvPicPr>
            <p:cNvPr id="17" name="Picture 16" descr="diamond.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25800" y="3987800"/>
              <a:ext cx="965200" cy="965200"/>
            </a:xfrm>
            <a:prstGeom prst="rect">
              <a:avLst/>
            </a:prstGeom>
          </p:spPr>
        </p:pic>
        <p:pic>
          <p:nvPicPr>
            <p:cNvPr id="18" name="Picture 17" descr="diamond.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59200" y="3987800"/>
              <a:ext cx="965200" cy="965200"/>
            </a:xfrm>
            <a:prstGeom prst="rect">
              <a:avLst/>
            </a:prstGeom>
          </p:spPr>
        </p:pic>
        <p:pic>
          <p:nvPicPr>
            <p:cNvPr id="19" name="Picture 18" descr="diamond.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92600" y="3987800"/>
              <a:ext cx="965200" cy="965200"/>
            </a:xfrm>
            <a:prstGeom prst="rect">
              <a:avLst/>
            </a:prstGeom>
          </p:spPr>
        </p:pic>
        <p:pic>
          <p:nvPicPr>
            <p:cNvPr id="20" name="Picture 19" descr="diamond.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26000" y="3987800"/>
              <a:ext cx="965200" cy="965200"/>
            </a:xfrm>
            <a:prstGeom prst="rect">
              <a:avLst/>
            </a:prstGeom>
          </p:spPr>
        </p:pic>
        <p:pic>
          <p:nvPicPr>
            <p:cNvPr id="21" name="Picture 20" descr="diamond.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46700" y="3987800"/>
              <a:ext cx="965200" cy="965200"/>
            </a:xfrm>
            <a:prstGeom prst="rect">
              <a:avLst/>
            </a:prstGeom>
          </p:spPr>
        </p:pic>
      </p:grpSp>
      <p:sp>
        <p:nvSpPr>
          <p:cNvPr id="23" name="Title 13"/>
          <p:cNvSpPr txBox="1">
            <a:spLocks/>
          </p:cNvSpPr>
          <p:nvPr/>
        </p:nvSpPr>
        <p:spPr>
          <a:xfrm>
            <a:off x="685800" y="762000"/>
            <a:ext cx="7772400" cy="381000"/>
          </a:xfrm>
          <a:prstGeom prst="rect">
            <a:avLst/>
          </a:prstGeom>
          <a:effectLst/>
        </p:spPr>
        <p:txBody>
          <a:bodyPr>
            <a:noAutofit/>
          </a:bodyPr>
          <a:lstStyle>
            <a:lvl1pPr algn="ctr" defTabSz="914400" rtl="0" eaLnBrk="1" latinLnBrk="0" hangingPunct="1">
              <a:spcBef>
                <a:spcPct val="0"/>
              </a:spcBef>
              <a:buNone/>
              <a:defRPr sz="4400" kern="1200">
                <a:solidFill>
                  <a:schemeClr val="bg1"/>
                </a:solidFill>
                <a:latin typeface="Georgia"/>
                <a:ea typeface="+mj-ea"/>
                <a:cs typeface="+mj-cs"/>
              </a:defRPr>
            </a:lvl1pPr>
          </a:lstStyle>
          <a:p>
            <a:r>
              <a:rPr lang="en-US" sz="2000" dirty="0"/>
              <a:t>Human Capital Advantage Curriculum</a:t>
            </a:r>
            <a:endParaRPr lang="en-US" sz="2000" dirty="0">
              <a:solidFill>
                <a:srgbClr val="FFFFFF"/>
              </a:solidFill>
              <a:cs typeface="Georgia"/>
            </a:endParaRPr>
          </a:p>
        </p:txBody>
      </p:sp>
    </p:spTree>
    <p:extLst>
      <p:ext uri="{BB962C8B-B14F-4D97-AF65-F5344CB8AC3E}">
        <p14:creationId xmlns:p14="http://schemas.microsoft.com/office/powerpoint/2010/main" val="239197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85800" y="1738223"/>
            <a:ext cx="7391400" cy="1107996"/>
          </a:xfrm>
          <a:prstGeom prst="rect">
            <a:avLst/>
          </a:prstGeom>
        </p:spPr>
        <p:txBody>
          <a:bodyPr wrap="square">
            <a:spAutoFit/>
          </a:bodyPr>
          <a:lstStyle/>
          <a:p>
            <a:pPr marL="800100" indent="-342900">
              <a:spcBef>
                <a:spcPts val="600"/>
              </a:spcBef>
              <a:spcAft>
                <a:spcPts val="600"/>
              </a:spcAft>
              <a:buFont typeface="Arial" charset="0"/>
              <a:buChar char="•"/>
            </a:pPr>
            <a:r>
              <a:rPr lang="en-US" sz="2800" dirty="0" smtClean="0">
                <a:solidFill>
                  <a:schemeClr val="tx1">
                    <a:lumMod val="65000"/>
                    <a:lumOff val="35000"/>
                  </a:schemeClr>
                </a:solidFill>
              </a:rPr>
              <a:t>What is emotional intelligence?</a:t>
            </a:r>
          </a:p>
          <a:p>
            <a:pPr marL="800100" indent="-342900">
              <a:spcBef>
                <a:spcPts val="600"/>
              </a:spcBef>
              <a:spcAft>
                <a:spcPts val="600"/>
              </a:spcAft>
              <a:buFont typeface="Arial" charset="0"/>
              <a:buChar char="•"/>
            </a:pPr>
            <a:r>
              <a:rPr lang="en-US" sz="2800" dirty="0" smtClean="0">
                <a:solidFill>
                  <a:schemeClr val="tx1">
                    <a:lumMod val="65000"/>
                    <a:lumOff val="35000"/>
                  </a:schemeClr>
                </a:solidFill>
              </a:rPr>
              <a:t>Is it important in a leader?</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0" y="5305222"/>
            <a:ext cx="836403" cy="943178"/>
          </a:xfrm>
          <a:prstGeom prst="rect">
            <a:avLst/>
          </a:prstGeom>
        </p:spPr>
      </p:pic>
      <p:sp>
        <p:nvSpPr>
          <p:cNvPr id="3" name="Title 2"/>
          <p:cNvSpPr>
            <a:spLocks noGrp="1"/>
          </p:cNvSpPr>
          <p:nvPr>
            <p:ph type="ctrTitle"/>
          </p:nvPr>
        </p:nvSpPr>
        <p:spPr/>
        <p:txBody>
          <a:bodyPr/>
          <a:lstStyle/>
          <a:p>
            <a:r>
              <a:rPr lang="en-US" dirty="0">
                <a:solidFill>
                  <a:prstClr val="white"/>
                </a:solidFill>
                <a:cs typeface="Georgia"/>
              </a:rPr>
              <a:t>Emotional Intelligence Check in</a:t>
            </a:r>
            <a:endParaRPr lang="en-US" dirty="0">
              <a:cs typeface="Georgia"/>
            </a:endParaRPr>
          </a:p>
        </p:txBody>
      </p:sp>
    </p:spTree>
    <p:extLst>
      <p:ext uri="{BB962C8B-B14F-4D97-AF65-F5344CB8AC3E}">
        <p14:creationId xmlns:p14="http://schemas.microsoft.com/office/powerpoint/2010/main" val="601297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 y="1738223"/>
            <a:ext cx="8591550" cy="3924151"/>
          </a:xfrm>
          <a:prstGeom prst="rect">
            <a:avLst/>
          </a:prstGeom>
        </p:spPr>
        <p:txBody>
          <a:bodyPr wrap="square">
            <a:spAutoFit/>
          </a:bodyPr>
          <a:lstStyle/>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Five aspects:</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Self-awareness of own moods and impulses</a:t>
            </a:r>
            <a:endParaRPr lang="en-US" sz="2800" dirty="0">
              <a:solidFill>
                <a:schemeClr val="tx1">
                  <a:lumMod val="65000"/>
                  <a:lumOff val="35000"/>
                </a:schemeClr>
              </a:solidFill>
            </a:endParaRP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Ability to self-regulate moods and impulses</a:t>
            </a:r>
            <a:endParaRPr lang="en-US" sz="2800" dirty="0">
              <a:solidFill>
                <a:schemeClr val="tx1">
                  <a:lumMod val="65000"/>
                  <a:lumOff val="35000"/>
                </a:schemeClr>
              </a:solidFill>
            </a:endParaRPr>
          </a:p>
          <a:p>
            <a:pPr marL="1371600" lvl="1" indent="-457200">
              <a:spcAft>
                <a:spcPts val="600"/>
              </a:spcAft>
              <a:buFont typeface="Courier New" panose="02070309020205020404" pitchFamily="49" charset="0"/>
              <a:buChar char="o"/>
            </a:pPr>
            <a:r>
              <a:rPr lang="en-US" sz="2800" dirty="0">
                <a:solidFill>
                  <a:schemeClr val="tx1">
                    <a:lumMod val="65000"/>
                    <a:lumOff val="35000"/>
                  </a:schemeClr>
                </a:solidFill>
              </a:rPr>
              <a:t>Motivation </a:t>
            </a:r>
            <a:r>
              <a:rPr lang="en-US" sz="2800" dirty="0" smtClean="0">
                <a:solidFill>
                  <a:schemeClr val="tx1">
                    <a:lumMod val="65000"/>
                    <a:lumOff val="35000"/>
                  </a:schemeClr>
                </a:solidFill>
              </a:rPr>
              <a:t>(passion </a:t>
            </a:r>
            <a:r>
              <a:rPr lang="en-US" sz="2800" dirty="0">
                <a:solidFill>
                  <a:schemeClr val="tx1">
                    <a:lumMod val="65000"/>
                    <a:lumOff val="35000"/>
                  </a:schemeClr>
                </a:solidFill>
              </a:rPr>
              <a:t>for work </a:t>
            </a:r>
            <a:r>
              <a:rPr lang="en-US" sz="2800" dirty="0" smtClean="0">
                <a:solidFill>
                  <a:schemeClr val="tx1">
                    <a:lumMod val="65000"/>
                    <a:lumOff val="35000"/>
                  </a:schemeClr>
                </a:solidFill>
              </a:rPr>
              <a:t>beyond money/status)</a:t>
            </a:r>
            <a:endParaRPr lang="en-US" sz="2800" dirty="0">
              <a:solidFill>
                <a:schemeClr val="tx1">
                  <a:lumMod val="65000"/>
                  <a:lumOff val="35000"/>
                </a:schemeClr>
              </a:solidFill>
            </a:endParaRPr>
          </a:p>
          <a:p>
            <a:pPr marL="1371600" lvl="1" indent="-457200">
              <a:spcAft>
                <a:spcPts val="600"/>
              </a:spcAft>
              <a:buFont typeface="Courier New" panose="02070309020205020404" pitchFamily="49" charset="0"/>
              <a:buChar char="o"/>
            </a:pPr>
            <a:r>
              <a:rPr lang="en-US" sz="2800" dirty="0">
                <a:solidFill>
                  <a:schemeClr val="tx1">
                    <a:lumMod val="65000"/>
                    <a:lumOff val="35000"/>
                  </a:schemeClr>
                </a:solidFill>
              </a:rPr>
              <a:t>Empathy for </a:t>
            </a:r>
            <a:r>
              <a:rPr lang="en-US" sz="2800" dirty="0" smtClean="0">
                <a:solidFill>
                  <a:schemeClr val="tx1">
                    <a:lumMod val="65000"/>
                    <a:lumOff val="35000"/>
                  </a:schemeClr>
                </a:solidFill>
              </a:rPr>
              <a:t>others’ feelings</a:t>
            </a:r>
            <a:endParaRPr lang="en-US" sz="2800" dirty="0">
              <a:solidFill>
                <a:schemeClr val="tx1">
                  <a:lumMod val="65000"/>
                  <a:lumOff val="35000"/>
                </a:schemeClr>
              </a:solidFill>
            </a:endParaRPr>
          </a:p>
          <a:p>
            <a:pPr marL="1371600" lvl="1" indent="-457200">
              <a:spcAft>
                <a:spcPts val="600"/>
              </a:spcAft>
              <a:buFont typeface="Courier New" panose="02070309020205020404" pitchFamily="49" charset="0"/>
              <a:buChar char="o"/>
            </a:pPr>
            <a:r>
              <a:rPr lang="en-US" sz="2800" dirty="0">
                <a:solidFill>
                  <a:schemeClr val="tx1">
                    <a:lumMod val="65000"/>
                    <a:lumOff val="35000"/>
                  </a:schemeClr>
                </a:solidFill>
              </a:rPr>
              <a:t>Social </a:t>
            </a:r>
            <a:r>
              <a:rPr lang="en-US" sz="2800" dirty="0" smtClean="0">
                <a:solidFill>
                  <a:schemeClr val="tx1">
                    <a:lumMod val="65000"/>
                    <a:lumOff val="35000"/>
                  </a:schemeClr>
                </a:solidFill>
              </a:rPr>
              <a:t>skills (proficiency </a:t>
            </a:r>
            <a:r>
              <a:rPr lang="en-US" sz="2800" dirty="0">
                <a:solidFill>
                  <a:schemeClr val="tx1">
                    <a:lumMod val="65000"/>
                    <a:lumOff val="35000"/>
                  </a:schemeClr>
                </a:solidFill>
              </a:rPr>
              <a:t>in managing </a:t>
            </a:r>
            <a:r>
              <a:rPr lang="en-US" sz="2800" dirty="0" smtClean="0">
                <a:solidFill>
                  <a:schemeClr val="tx1">
                    <a:lumMod val="65000"/>
                    <a:lumOff val="35000"/>
                  </a:schemeClr>
                </a:solidFill>
              </a:rPr>
              <a:t>                 relationships </a:t>
            </a:r>
            <a:r>
              <a:rPr lang="en-US" sz="2800" dirty="0">
                <a:solidFill>
                  <a:schemeClr val="tx1">
                    <a:lumMod val="65000"/>
                    <a:lumOff val="35000"/>
                  </a:schemeClr>
                </a:solidFill>
              </a:rPr>
              <a:t>and building </a:t>
            </a:r>
            <a:r>
              <a:rPr lang="en-US" sz="2800" dirty="0" smtClean="0">
                <a:solidFill>
                  <a:schemeClr val="tx1">
                    <a:lumMod val="65000"/>
                    <a:lumOff val="35000"/>
                  </a:schemeClr>
                </a:solidFill>
              </a:rPr>
              <a:t>networks)</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0" y="5305222"/>
            <a:ext cx="836403" cy="943178"/>
          </a:xfrm>
          <a:prstGeom prst="rect">
            <a:avLst/>
          </a:prstGeom>
        </p:spPr>
      </p:pic>
      <p:sp>
        <p:nvSpPr>
          <p:cNvPr id="2" name="Title 1"/>
          <p:cNvSpPr>
            <a:spLocks noGrp="1"/>
          </p:cNvSpPr>
          <p:nvPr>
            <p:ph type="ctrTitle"/>
          </p:nvPr>
        </p:nvSpPr>
        <p:spPr/>
        <p:txBody>
          <a:bodyPr/>
          <a:lstStyle/>
          <a:p>
            <a:r>
              <a:rPr lang="en-US" dirty="0">
                <a:solidFill>
                  <a:prstClr val="white"/>
                </a:solidFill>
                <a:cs typeface="Georgia"/>
              </a:rPr>
              <a:t>Emotional Intelligence 101</a:t>
            </a:r>
            <a:endParaRPr lang="en-US" dirty="0">
              <a:cs typeface="Georgia"/>
            </a:endParaRPr>
          </a:p>
        </p:txBody>
      </p:sp>
    </p:spTree>
    <p:extLst>
      <p:ext uri="{BB962C8B-B14F-4D97-AF65-F5344CB8AC3E}">
        <p14:creationId xmlns:p14="http://schemas.microsoft.com/office/powerpoint/2010/main" val="3889982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85800" y="1738223"/>
            <a:ext cx="7391400" cy="1892826"/>
          </a:xfrm>
          <a:prstGeom prst="rect">
            <a:avLst/>
          </a:prstGeom>
        </p:spPr>
        <p:txBody>
          <a:bodyPr wrap="square">
            <a:spAutoFit/>
          </a:bodyPr>
          <a:lstStyle/>
          <a:p>
            <a:pPr marL="457200">
              <a:spcAft>
                <a:spcPts val="600"/>
              </a:spcAft>
            </a:pPr>
            <a:r>
              <a:rPr lang="en-US" sz="2800" dirty="0" smtClean="0">
                <a:solidFill>
                  <a:schemeClr val="tx1">
                    <a:lumMod val="65000"/>
                    <a:lumOff val="35000"/>
                  </a:schemeClr>
                </a:solidFill>
              </a:rPr>
              <a:t>Quiz Yourself – Do You Lead With Emotional Intelligence? Harvard Business Review</a:t>
            </a:r>
          </a:p>
          <a:p>
            <a:pPr marL="457200">
              <a:spcAft>
                <a:spcPts val="600"/>
              </a:spcAft>
            </a:pPr>
            <a:r>
              <a:rPr lang="en-US" sz="2800" dirty="0">
                <a:solidFill>
                  <a:schemeClr val="tx1">
                    <a:lumMod val="65000"/>
                    <a:lumOff val="35000"/>
                  </a:schemeClr>
                </a:solidFill>
                <a:hlinkClick r:id="rId3"/>
              </a:rPr>
              <a:t>https://</a:t>
            </a:r>
            <a:r>
              <a:rPr lang="en-US" sz="2800" dirty="0" smtClean="0">
                <a:solidFill>
                  <a:schemeClr val="tx1">
                    <a:lumMod val="65000"/>
                    <a:lumOff val="35000"/>
                  </a:schemeClr>
                </a:solidFill>
                <a:hlinkClick r:id="rId3"/>
              </a:rPr>
              <a:t>hbr.org/2015/06/quiz-yourself-do-you-lead-with-emotional-intelligence</a:t>
            </a:r>
            <a:r>
              <a:rPr lang="en-US" sz="2800" dirty="0" smtClean="0">
                <a:solidFill>
                  <a:schemeClr val="tx1">
                    <a:lumMod val="65000"/>
                    <a:lumOff val="35000"/>
                  </a:schemeClr>
                </a:solidFill>
              </a:rPr>
              <a:t> </a:t>
            </a:r>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0" y="5305222"/>
            <a:ext cx="836403" cy="943178"/>
          </a:xfrm>
          <a:prstGeom prst="rect">
            <a:avLst/>
          </a:prstGeom>
        </p:spPr>
      </p:pic>
      <p:sp>
        <p:nvSpPr>
          <p:cNvPr id="2" name="Title 1"/>
          <p:cNvSpPr>
            <a:spLocks noGrp="1"/>
          </p:cNvSpPr>
          <p:nvPr>
            <p:ph type="ctrTitle"/>
          </p:nvPr>
        </p:nvSpPr>
        <p:spPr/>
        <p:txBody>
          <a:bodyPr/>
          <a:lstStyle/>
          <a:p>
            <a:r>
              <a:rPr lang="en-US" dirty="0">
                <a:solidFill>
                  <a:prstClr val="white"/>
                </a:solidFill>
                <a:cs typeface="Georgia"/>
              </a:rPr>
              <a:t>Emotional Intelligence </a:t>
            </a:r>
            <a:r>
              <a:rPr lang="en-US" dirty="0" smtClean="0">
                <a:solidFill>
                  <a:prstClr val="white"/>
                </a:solidFill>
                <a:cs typeface="Georgia"/>
              </a:rPr>
              <a:t>Quiz</a:t>
            </a:r>
            <a:endParaRPr lang="en-US" dirty="0"/>
          </a:p>
        </p:txBody>
      </p:sp>
    </p:spTree>
    <p:extLst>
      <p:ext uri="{BB962C8B-B14F-4D97-AF65-F5344CB8AC3E}">
        <p14:creationId xmlns:p14="http://schemas.microsoft.com/office/powerpoint/2010/main" val="41775270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57200" y="1738223"/>
            <a:ext cx="6934200" cy="4124206"/>
          </a:xfrm>
          <a:prstGeom prst="rect">
            <a:avLst/>
          </a:prstGeom>
        </p:spPr>
        <p:txBody>
          <a:bodyPr wrap="square">
            <a:spAutoFit/>
          </a:bodyPr>
          <a:lstStyle/>
          <a:p>
            <a:pPr marL="914400" indent="-457200">
              <a:spcBef>
                <a:spcPts val="600"/>
              </a:spcBef>
              <a:spcAft>
                <a:spcPts val="600"/>
              </a:spcAft>
              <a:buFont typeface="Arial" panose="020B0604020202020204" pitchFamily="34" charset="0"/>
              <a:buChar char="•"/>
            </a:pPr>
            <a:r>
              <a:rPr lang="en-US" sz="2800" i="1" dirty="0" smtClean="0">
                <a:solidFill>
                  <a:schemeClr val="tx1">
                    <a:lumMod val="65000"/>
                    <a:lumOff val="35000"/>
                  </a:schemeClr>
                </a:solidFill>
              </a:rPr>
              <a:t>“Humble </a:t>
            </a:r>
            <a:r>
              <a:rPr lang="en-US" sz="2800" i="1" dirty="0">
                <a:solidFill>
                  <a:schemeClr val="tx1">
                    <a:lumMod val="65000"/>
                    <a:lumOff val="35000"/>
                  </a:schemeClr>
                </a:solidFill>
              </a:rPr>
              <a:t>Inquiry is the ﬁne art of drawing someone out, of asking questions to which you do not already know the answer, of building a relationship based on curiosity and interest in the other person</a:t>
            </a:r>
            <a:r>
              <a:rPr lang="en-US" sz="2800" i="1" dirty="0" smtClean="0">
                <a:solidFill>
                  <a:schemeClr val="tx1">
                    <a:lumMod val="65000"/>
                    <a:lumOff val="35000"/>
                  </a:schemeClr>
                </a:solidFill>
              </a:rPr>
              <a:t>.”                    </a:t>
            </a:r>
            <a:r>
              <a:rPr lang="en-US" sz="2800" dirty="0" smtClean="0">
                <a:solidFill>
                  <a:schemeClr val="tx1">
                    <a:lumMod val="65000"/>
                    <a:lumOff val="35000"/>
                  </a:schemeClr>
                </a:solidFill>
              </a:rPr>
              <a:t>– Edgar Schein</a:t>
            </a:r>
          </a:p>
          <a:p>
            <a:pPr marL="914400" indent="-457200">
              <a:spcBef>
                <a:spcPts val="600"/>
              </a:spcBef>
              <a:spcAft>
                <a:spcPts val="600"/>
              </a:spcAft>
              <a:buFont typeface="Arial" panose="020B0604020202020204" pitchFamily="34" charset="0"/>
              <a:buChar char="•"/>
            </a:pPr>
            <a:r>
              <a:rPr lang="en-US" sz="2800" dirty="0" smtClean="0">
                <a:solidFill>
                  <a:schemeClr val="tx1">
                    <a:lumMod val="65000"/>
                    <a:lumOff val="35000"/>
                  </a:schemeClr>
                </a:solidFill>
              </a:rPr>
              <a:t>Why would this be a useful skill for a collaborative leader?</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39000" y="2743200"/>
            <a:ext cx="1528885" cy="2356679"/>
          </a:xfrm>
          <a:prstGeom prst="rect">
            <a:avLst/>
          </a:prstGeom>
        </p:spPr>
      </p:pic>
      <p:sp>
        <p:nvSpPr>
          <p:cNvPr id="3" name="Title 2"/>
          <p:cNvSpPr>
            <a:spLocks noGrp="1"/>
          </p:cNvSpPr>
          <p:nvPr>
            <p:ph type="ctrTitle"/>
          </p:nvPr>
        </p:nvSpPr>
        <p:spPr/>
        <p:txBody>
          <a:bodyPr/>
          <a:lstStyle/>
          <a:p>
            <a:r>
              <a:rPr lang="en-US" dirty="0" smtClean="0"/>
              <a:t>Humble Inquiry</a:t>
            </a:r>
            <a:endParaRPr lang="en-US" dirty="0"/>
          </a:p>
        </p:txBody>
      </p:sp>
    </p:spTree>
    <p:extLst>
      <p:ext uri="{BB962C8B-B14F-4D97-AF65-F5344CB8AC3E}">
        <p14:creationId xmlns:p14="http://schemas.microsoft.com/office/powerpoint/2010/main" val="2725399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04800" y="1918186"/>
            <a:ext cx="7848600" cy="5447645"/>
          </a:xfrm>
          <a:prstGeom prst="rect">
            <a:avLst/>
          </a:prstGeom>
        </p:spPr>
        <p:txBody>
          <a:bodyPr wrap="square">
            <a:spAutoFit/>
          </a:bodyPr>
          <a:lstStyle/>
          <a:p>
            <a:pPr marL="1371600" lvl="1" indent="-457200">
              <a:spcAft>
                <a:spcPts val="600"/>
              </a:spcAft>
              <a:buFont typeface="Arial" panose="020B0604020202020204" pitchFamily="34" charset="0"/>
              <a:buChar char="•"/>
            </a:pPr>
            <a:r>
              <a:rPr lang="en-US" sz="2800" dirty="0" smtClean="0">
                <a:solidFill>
                  <a:schemeClr val="tx1">
                    <a:lumMod val="65000"/>
                    <a:lumOff val="35000"/>
                  </a:schemeClr>
                </a:solidFill>
              </a:rPr>
              <a:t>Asking versus telling</a:t>
            </a:r>
          </a:p>
          <a:p>
            <a:pPr marL="1371600" lvl="1" indent="-457200">
              <a:spcAft>
                <a:spcPts val="600"/>
              </a:spcAft>
              <a:buFont typeface="Arial" panose="020B0604020202020204" pitchFamily="34" charset="0"/>
              <a:buChar char="•"/>
            </a:pPr>
            <a:r>
              <a:rPr lang="en-US" sz="2800" dirty="0" smtClean="0">
                <a:solidFill>
                  <a:schemeClr val="tx1">
                    <a:lumMod val="65000"/>
                    <a:lumOff val="35000"/>
                  </a:schemeClr>
                </a:solidFill>
              </a:rPr>
              <a:t>Here-and-Now Humility</a:t>
            </a:r>
          </a:p>
          <a:p>
            <a:pPr marL="1371600" lvl="1" indent="-457200">
              <a:spcAft>
                <a:spcPts val="600"/>
              </a:spcAft>
              <a:buFont typeface="Arial" panose="020B0604020202020204" pitchFamily="34" charset="0"/>
              <a:buChar char="•"/>
            </a:pPr>
            <a:r>
              <a:rPr lang="en-US" sz="2800" dirty="0" smtClean="0">
                <a:solidFill>
                  <a:schemeClr val="tx1">
                    <a:lumMod val="65000"/>
                    <a:lumOff val="35000"/>
                  </a:schemeClr>
                </a:solidFill>
              </a:rPr>
              <a:t>Empowering people to solve problems or come to conclusions themselves</a:t>
            </a:r>
          </a:p>
          <a:p>
            <a:pPr marL="1371600" lvl="1" indent="-457200">
              <a:spcAft>
                <a:spcPts val="600"/>
              </a:spcAft>
              <a:buFont typeface="Arial" panose="020B0604020202020204" pitchFamily="34" charset="0"/>
              <a:buChar char="•"/>
            </a:pPr>
            <a:r>
              <a:rPr lang="en-US" sz="2800" dirty="0" smtClean="0">
                <a:solidFill>
                  <a:schemeClr val="tx1">
                    <a:lumMod val="65000"/>
                    <a:lumOff val="35000"/>
                  </a:schemeClr>
                </a:solidFill>
              </a:rPr>
              <a:t>Prioritizing relationships in a culture that values task accomplishment above all else</a:t>
            </a:r>
          </a:p>
          <a:p>
            <a:pPr marL="1371600" lvl="1" indent="-457200">
              <a:spcAft>
                <a:spcPts val="600"/>
              </a:spcAft>
              <a:buFont typeface="Arial" panose="020B0604020202020204" pitchFamily="34" charset="0"/>
              <a:buChar char="•"/>
            </a:pPr>
            <a:r>
              <a:rPr lang="en-US" sz="2800" dirty="0" smtClean="0">
                <a:solidFill>
                  <a:schemeClr val="tx1">
                    <a:lumMod val="65000"/>
                    <a:lumOff val="35000"/>
                  </a:schemeClr>
                </a:solidFill>
              </a:rPr>
              <a:t>Slowing down, especially when upset</a:t>
            </a:r>
          </a:p>
          <a:p>
            <a:pPr marL="1371600" lvl="1" indent="-457200">
              <a:spcAft>
                <a:spcPts val="600"/>
              </a:spcAft>
              <a:buFont typeface="Arial" panose="020B0604020202020204" pitchFamily="34" charset="0"/>
              <a:buChar char="•"/>
            </a:pPr>
            <a:r>
              <a:rPr lang="en-US" sz="2800" dirty="0" smtClean="0">
                <a:solidFill>
                  <a:schemeClr val="tx1">
                    <a:lumMod val="65000"/>
                    <a:lumOff val="35000"/>
                  </a:schemeClr>
                </a:solidFill>
              </a:rPr>
              <a:t>Creating trust so information can flow</a:t>
            </a:r>
          </a:p>
          <a:p>
            <a:pPr marL="1371600" lvl="1" indent="-457200">
              <a:spcAft>
                <a:spcPts val="600"/>
              </a:spcAft>
              <a:buFont typeface="Courier New" panose="02070309020205020404" pitchFamily="49" charset="0"/>
              <a:buChar char="o"/>
            </a:pPr>
            <a:endParaRPr lang="en-US" sz="2800" dirty="0" smtClean="0">
              <a:solidFill>
                <a:schemeClr val="tx1">
                  <a:lumMod val="65000"/>
                  <a:lumOff val="35000"/>
                </a:schemeClr>
              </a:solidFill>
            </a:endParaRPr>
          </a:p>
          <a:p>
            <a:pPr marL="1371600" lvl="1" indent="-457200">
              <a:spcAft>
                <a:spcPts val="600"/>
              </a:spcAft>
              <a:buFont typeface="Arial" panose="020B0604020202020204" pitchFamily="34" charset="0"/>
              <a:buChar char="•"/>
            </a:pPr>
            <a:endParaRPr lang="en-US" sz="2800" dirty="0" smtClean="0">
              <a:solidFill>
                <a:schemeClr val="tx1">
                  <a:lumMod val="65000"/>
                  <a:lumOff val="35000"/>
                </a:schemeClr>
              </a:solidFill>
            </a:endParaRPr>
          </a:p>
          <a:p>
            <a:pPr marL="914400" indent="-457200">
              <a:spcAft>
                <a:spcPts val="600"/>
              </a:spcAft>
              <a:buFont typeface="Arial" panose="020B0604020202020204" pitchFamily="34" charset="0"/>
              <a:buChar char="•"/>
            </a:pPr>
            <a:endParaRPr lang="en-US" sz="2800" dirty="0" smtClean="0">
              <a:solidFill>
                <a:schemeClr val="tx1">
                  <a:lumMod val="65000"/>
                  <a:lumOff val="35000"/>
                </a:schemeClr>
              </a:solidFill>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58790" y="5118418"/>
            <a:ext cx="713709" cy="1100137"/>
          </a:xfrm>
          <a:prstGeom prst="rect">
            <a:avLst/>
          </a:prstGeom>
        </p:spPr>
      </p:pic>
      <p:sp>
        <p:nvSpPr>
          <p:cNvPr id="3" name="Title 2"/>
          <p:cNvSpPr>
            <a:spLocks noGrp="1"/>
          </p:cNvSpPr>
          <p:nvPr>
            <p:ph type="ctrTitle"/>
          </p:nvPr>
        </p:nvSpPr>
        <p:spPr/>
        <p:txBody>
          <a:bodyPr/>
          <a:lstStyle/>
          <a:p>
            <a:r>
              <a:rPr lang="en-US" dirty="0"/>
              <a:t>Humble Inquiry</a:t>
            </a:r>
          </a:p>
        </p:txBody>
      </p:sp>
    </p:spTree>
    <p:extLst>
      <p:ext uri="{BB962C8B-B14F-4D97-AF65-F5344CB8AC3E}">
        <p14:creationId xmlns:p14="http://schemas.microsoft.com/office/powerpoint/2010/main" val="1691747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57200" y="1676400"/>
            <a:ext cx="7391400" cy="4201150"/>
          </a:xfrm>
          <a:prstGeom prst="rect">
            <a:avLst/>
          </a:prstGeom>
        </p:spPr>
        <p:txBody>
          <a:bodyPr wrap="square">
            <a:spAutoFit/>
          </a:bodyPr>
          <a:lstStyle/>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Reflect for 5 minutes on the following questions:</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In what way are you dependent on those of lower status at your company or in your family?</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Can you imagine practicing Here-and-now humility with them?</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What is one thing you’ve learned about how to ask questions?</a:t>
            </a: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58790" y="5118418"/>
            <a:ext cx="713709" cy="1100137"/>
          </a:xfrm>
          <a:prstGeom prst="rect">
            <a:avLst/>
          </a:prstGeom>
        </p:spPr>
      </p:pic>
      <p:sp>
        <p:nvSpPr>
          <p:cNvPr id="2" name="Title 1"/>
          <p:cNvSpPr>
            <a:spLocks noGrp="1"/>
          </p:cNvSpPr>
          <p:nvPr>
            <p:ph type="ctrTitle"/>
          </p:nvPr>
        </p:nvSpPr>
        <p:spPr/>
        <p:txBody>
          <a:bodyPr/>
          <a:lstStyle/>
          <a:p>
            <a:r>
              <a:rPr lang="en-US" dirty="0"/>
              <a:t>Humble Inquiry</a:t>
            </a:r>
          </a:p>
        </p:txBody>
      </p:sp>
    </p:spTree>
    <p:extLst>
      <p:ext uri="{BB962C8B-B14F-4D97-AF65-F5344CB8AC3E}">
        <p14:creationId xmlns:p14="http://schemas.microsoft.com/office/powerpoint/2010/main" val="20595973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7400" y="1676400"/>
            <a:ext cx="5080000" cy="4737100"/>
          </a:xfrm>
          <a:prstGeom prst="rect">
            <a:avLst/>
          </a:prstGeom>
        </p:spPr>
      </p:pic>
      <p:sp>
        <p:nvSpPr>
          <p:cNvPr id="2" name="Title 1"/>
          <p:cNvSpPr>
            <a:spLocks noGrp="1"/>
          </p:cNvSpPr>
          <p:nvPr>
            <p:ph type="ctrTitle"/>
          </p:nvPr>
        </p:nvSpPr>
        <p:spPr/>
        <p:txBody>
          <a:bodyPr/>
          <a:lstStyle/>
          <a:p>
            <a:r>
              <a:rPr lang="en-US" dirty="0">
                <a:solidFill>
                  <a:prstClr val="white"/>
                </a:solidFill>
                <a:cs typeface="Georgia"/>
              </a:rPr>
              <a:t>Participatory Management</a:t>
            </a:r>
            <a:endParaRPr lang="en-US" dirty="0">
              <a:cs typeface="Georgia"/>
            </a:endParaRPr>
          </a:p>
        </p:txBody>
      </p:sp>
    </p:spTree>
    <p:extLst>
      <p:ext uri="{BB962C8B-B14F-4D97-AF65-F5344CB8AC3E}">
        <p14:creationId xmlns:p14="http://schemas.microsoft.com/office/powerpoint/2010/main" val="1890138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14400" y="1738223"/>
            <a:ext cx="7391400" cy="3262432"/>
          </a:xfrm>
          <a:prstGeom prst="rect">
            <a:avLst/>
          </a:prstGeom>
        </p:spPr>
        <p:txBody>
          <a:bodyPr wrap="square">
            <a:spAutoFit/>
          </a:bodyPr>
          <a:lstStyle/>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Have you been part of an organization that operates in a collaborative/participatory way? What was that like?</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Have you been part of a more top-down organization? What was that like?</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What are examples of participatory organizations? Top down organizations?</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8000" y="5715000"/>
            <a:ext cx="1885950" cy="519958"/>
          </a:xfrm>
          <a:prstGeom prst="rect">
            <a:avLst/>
          </a:prstGeom>
        </p:spPr>
      </p:pic>
      <p:sp>
        <p:nvSpPr>
          <p:cNvPr id="2" name="Title 1"/>
          <p:cNvSpPr>
            <a:spLocks noGrp="1"/>
          </p:cNvSpPr>
          <p:nvPr>
            <p:ph type="ctrTitle"/>
          </p:nvPr>
        </p:nvSpPr>
        <p:spPr/>
        <p:txBody>
          <a:bodyPr/>
          <a:lstStyle/>
          <a:p>
            <a:r>
              <a:rPr lang="en-US" dirty="0">
                <a:solidFill>
                  <a:prstClr val="white"/>
                </a:solidFill>
                <a:cs typeface="Georgia"/>
              </a:rPr>
              <a:t>Participatory Management</a:t>
            </a:r>
            <a:endParaRPr lang="en-US" dirty="0"/>
          </a:p>
        </p:txBody>
      </p:sp>
    </p:spTree>
    <p:extLst>
      <p:ext uri="{BB962C8B-B14F-4D97-AF65-F5344CB8AC3E}">
        <p14:creationId xmlns:p14="http://schemas.microsoft.com/office/powerpoint/2010/main" val="1090936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33400" y="1600200"/>
            <a:ext cx="8077200" cy="5093702"/>
          </a:xfrm>
          <a:prstGeom prst="rect">
            <a:avLst/>
          </a:prstGeom>
        </p:spPr>
        <p:txBody>
          <a:bodyPr wrap="square">
            <a:spAutoFit/>
          </a:bodyPr>
          <a:lstStyle/>
          <a:p>
            <a:pPr marL="457200">
              <a:spcAft>
                <a:spcPts val="600"/>
              </a:spcAft>
            </a:pPr>
            <a:r>
              <a:rPr lang="en-US" sz="2800" b="1" dirty="0" smtClean="0">
                <a:solidFill>
                  <a:schemeClr val="tx1">
                    <a:lumMod val="65000"/>
                    <a:lumOff val="35000"/>
                  </a:schemeClr>
                </a:solidFill>
              </a:rPr>
              <a:t>WHY</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Employee satisfaction/engagement</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Tap ideas from all levels</a:t>
            </a:r>
          </a:p>
          <a:p>
            <a:pPr marL="914400" indent="-457200">
              <a:buFont typeface="Arial" panose="020B0604020202020204" pitchFamily="34" charset="0"/>
              <a:buChar char="•"/>
            </a:pPr>
            <a:endParaRPr lang="en-US" sz="2800" dirty="0" smtClean="0">
              <a:solidFill>
                <a:schemeClr val="tx1">
                  <a:lumMod val="65000"/>
                  <a:lumOff val="35000"/>
                </a:schemeClr>
              </a:solidFill>
            </a:endParaRPr>
          </a:p>
          <a:p>
            <a:pPr marL="457200">
              <a:spcAft>
                <a:spcPts val="600"/>
              </a:spcAft>
            </a:pPr>
            <a:r>
              <a:rPr lang="en-US" sz="2800" b="1" dirty="0" smtClean="0">
                <a:solidFill>
                  <a:schemeClr val="tx1">
                    <a:lumMod val="65000"/>
                    <a:lumOff val="35000"/>
                  </a:schemeClr>
                </a:solidFill>
              </a:rPr>
              <a:t>HOW</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Clear mechanisms for participation</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Clear decision making processes</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Accountability/feedback mechanisms</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Shared success</a:t>
            </a:r>
          </a:p>
          <a:p>
            <a:pPr marL="914400" indent="-457200">
              <a:spcAft>
                <a:spcPts val="600"/>
              </a:spcAft>
              <a:buFont typeface="Arial" panose="020B0604020202020204" pitchFamily="34" charset="0"/>
              <a:buChar char="•"/>
            </a:pPr>
            <a:endParaRPr lang="en-US" sz="2800" dirty="0" smtClean="0">
              <a:solidFill>
                <a:schemeClr val="tx1">
                  <a:lumMod val="65000"/>
                  <a:lumOff val="35000"/>
                </a:schemeClr>
              </a:solidFill>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8000" y="5715000"/>
            <a:ext cx="1885950" cy="519958"/>
          </a:xfrm>
          <a:prstGeom prst="rect">
            <a:avLst/>
          </a:prstGeom>
        </p:spPr>
      </p:pic>
      <p:sp>
        <p:nvSpPr>
          <p:cNvPr id="2" name="Title 1"/>
          <p:cNvSpPr>
            <a:spLocks noGrp="1"/>
          </p:cNvSpPr>
          <p:nvPr>
            <p:ph type="ctrTitle"/>
          </p:nvPr>
        </p:nvSpPr>
        <p:spPr/>
        <p:txBody>
          <a:bodyPr/>
          <a:lstStyle/>
          <a:p>
            <a:r>
              <a:rPr lang="en-US" dirty="0">
                <a:solidFill>
                  <a:prstClr val="white"/>
                </a:solidFill>
                <a:cs typeface="Georgia"/>
              </a:rPr>
              <a:t>Participatory Management</a:t>
            </a:r>
            <a:endParaRPr lang="en-US" dirty="0"/>
          </a:p>
        </p:txBody>
      </p:sp>
    </p:spTree>
    <p:extLst>
      <p:ext uri="{BB962C8B-B14F-4D97-AF65-F5344CB8AC3E}">
        <p14:creationId xmlns:p14="http://schemas.microsoft.com/office/powerpoint/2010/main" val="3023153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81000" y="1724248"/>
            <a:ext cx="8001000" cy="4862870"/>
          </a:xfrm>
          <a:prstGeom prst="rect">
            <a:avLst/>
          </a:prstGeom>
        </p:spPr>
        <p:txBody>
          <a:bodyPr wrap="square">
            <a:spAutoFit/>
          </a:bodyPr>
          <a:lstStyle/>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Driven by core values/beliefs more than rules</a:t>
            </a:r>
          </a:p>
          <a:p>
            <a:pPr marL="914400" indent="-457200">
              <a:spcAft>
                <a:spcPts val="600"/>
              </a:spcAft>
              <a:buFont typeface="Arial" panose="020B0604020202020204" pitchFamily="34" charset="0"/>
              <a:buChar char="•"/>
            </a:pPr>
            <a:r>
              <a:rPr lang="en-US" sz="2800" dirty="0">
                <a:solidFill>
                  <a:schemeClr val="tx1">
                    <a:lumMod val="65000"/>
                    <a:lumOff val="35000"/>
                  </a:schemeClr>
                </a:solidFill>
              </a:rPr>
              <a:t>O</a:t>
            </a:r>
            <a:r>
              <a:rPr lang="en-US" sz="2800" dirty="0" smtClean="0">
                <a:solidFill>
                  <a:schemeClr val="tx1">
                    <a:lumMod val="65000"/>
                    <a:lumOff val="35000"/>
                  </a:schemeClr>
                </a:solidFill>
              </a:rPr>
              <a:t>pen book management </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Clear decision making process (i.e., unilateral with input vs. group decision)</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POSSE (their ESOP Committee) and many other committees solve well defined challenges</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Bright Ideas platform to collect employee ideas on process improvements</a:t>
            </a:r>
          </a:p>
          <a:p>
            <a:pPr marL="914400" indent="-457200">
              <a:spcAft>
                <a:spcPts val="600"/>
              </a:spcAft>
              <a:buFont typeface="Arial" panose="020B0604020202020204" pitchFamily="34" charset="0"/>
              <a:buChar char="•"/>
            </a:pPr>
            <a:endParaRPr lang="en-US" sz="2800" dirty="0" smtClean="0">
              <a:solidFill>
                <a:schemeClr val="tx1">
                  <a:lumMod val="65000"/>
                  <a:lumOff val="35000"/>
                </a:schemeClr>
              </a:solidFill>
            </a:endParaRPr>
          </a:p>
          <a:p>
            <a:pPr marL="914400" indent="-457200">
              <a:spcAft>
                <a:spcPts val="600"/>
              </a:spcAft>
              <a:buFont typeface="Arial" panose="020B0604020202020204" pitchFamily="34" charset="0"/>
              <a:buChar char="•"/>
            </a:pPr>
            <a:endParaRPr lang="en-US" sz="2800" dirty="0" smtClean="0">
              <a:solidFill>
                <a:schemeClr val="tx1">
                  <a:lumMod val="65000"/>
                  <a:lumOff val="35000"/>
                </a:schemeClr>
              </a:solidFill>
            </a:endParaRP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39034" y="5410200"/>
            <a:ext cx="1242966" cy="932224"/>
          </a:xfrm>
          <a:prstGeom prst="rect">
            <a:avLst/>
          </a:prstGeom>
        </p:spPr>
      </p:pic>
      <p:sp>
        <p:nvSpPr>
          <p:cNvPr id="2" name="Title 1"/>
          <p:cNvSpPr>
            <a:spLocks noGrp="1"/>
          </p:cNvSpPr>
          <p:nvPr>
            <p:ph type="ctrTitle"/>
          </p:nvPr>
        </p:nvSpPr>
        <p:spPr/>
        <p:txBody>
          <a:bodyPr/>
          <a:lstStyle/>
          <a:p>
            <a:r>
              <a:rPr lang="en-US" dirty="0" smtClean="0"/>
              <a:t>New Belgium</a:t>
            </a:r>
            <a:endParaRPr lang="en-US" dirty="0"/>
          </a:p>
        </p:txBody>
      </p:sp>
    </p:spTree>
    <p:extLst>
      <p:ext uri="{BB962C8B-B14F-4D97-AF65-F5344CB8AC3E}">
        <p14:creationId xmlns:p14="http://schemas.microsoft.com/office/powerpoint/2010/main" val="1423235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533400" y="1828800"/>
            <a:ext cx="7696200" cy="4632037"/>
          </a:xfrm>
          <a:prstGeom prst="rect">
            <a:avLst/>
          </a:prstGeom>
          <a:noFill/>
        </p:spPr>
        <p:txBody>
          <a:bodyPr wrap="square" rtlCol="0">
            <a:spAutoFit/>
          </a:bodyPr>
          <a:lstStyle/>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There is high value for businesses at </a:t>
            </a:r>
            <a:r>
              <a:rPr lang="en-US" sz="2800" dirty="0">
                <a:solidFill>
                  <a:schemeClr val="tx1">
                    <a:lumMod val="65000"/>
                    <a:lumOff val="35000"/>
                  </a:schemeClr>
                </a:solidFill>
              </a:rPr>
              <a:t>the intersection of people and </a:t>
            </a:r>
            <a:r>
              <a:rPr lang="en-US" sz="2800" dirty="0" smtClean="0">
                <a:solidFill>
                  <a:schemeClr val="tx1">
                    <a:lumMod val="65000"/>
                    <a:lumOff val="35000"/>
                  </a:schemeClr>
                </a:solidFill>
              </a:rPr>
              <a:t>profit</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There are a number of business </a:t>
            </a:r>
            <a:r>
              <a:rPr lang="en-US" sz="2800" dirty="0">
                <a:solidFill>
                  <a:schemeClr val="tx1">
                    <a:lumMod val="65000"/>
                    <a:lumOff val="35000"/>
                  </a:schemeClr>
                </a:solidFill>
              </a:rPr>
              <a:t>practices that </a:t>
            </a:r>
            <a:r>
              <a:rPr lang="en-US" sz="2800" dirty="0" smtClean="0">
                <a:solidFill>
                  <a:schemeClr val="tx1">
                    <a:lumMod val="65000"/>
                    <a:lumOff val="35000"/>
                  </a:schemeClr>
                </a:solidFill>
              </a:rPr>
              <a:t>measurably </a:t>
            </a:r>
            <a:r>
              <a:rPr lang="en-US" sz="2800" dirty="0">
                <a:solidFill>
                  <a:schemeClr val="tx1">
                    <a:lumMod val="65000"/>
                    <a:lumOff val="35000"/>
                  </a:schemeClr>
                </a:solidFill>
              </a:rPr>
              <a:t>improve economic opportunities for low-wealth individuals in the </a:t>
            </a:r>
            <a:r>
              <a:rPr lang="en-US" sz="2800" dirty="0" smtClean="0">
                <a:solidFill>
                  <a:schemeClr val="tx1">
                    <a:lumMod val="65000"/>
                    <a:lumOff val="35000"/>
                  </a:schemeClr>
                </a:solidFill>
              </a:rPr>
              <a:t>U.S. while enhancing </a:t>
            </a:r>
            <a:r>
              <a:rPr lang="en-US" sz="2800" dirty="0">
                <a:solidFill>
                  <a:schemeClr val="tx1">
                    <a:lumMod val="65000"/>
                    <a:lumOff val="35000"/>
                  </a:schemeClr>
                </a:solidFill>
              </a:rPr>
              <a:t>long term business </a:t>
            </a:r>
            <a:r>
              <a:rPr lang="en-US" sz="2800" dirty="0" smtClean="0">
                <a:solidFill>
                  <a:schemeClr val="tx1">
                    <a:lumMod val="65000"/>
                    <a:lumOff val="35000"/>
                  </a:schemeClr>
                </a:solidFill>
              </a:rPr>
              <a:t>value</a:t>
            </a:r>
            <a:endParaRPr lang="en-US" sz="2800" dirty="0">
              <a:solidFill>
                <a:schemeClr val="tx1">
                  <a:lumMod val="65000"/>
                  <a:lumOff val="35000"/>
                </a:schemeClr>
              </a:solidFill>
            </a:endParaRP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Startups that are intentional about people practices early in their life cycle will have a competitive advantage</a:t>
            </a:r>
          </a:p>
          <a:p>
            <a:pPr marL="914400" indent="-457200">
              <a:spcAft>
                <a:spcPts val="600"/>
              </a:spcAft>
              <a:buFont typeface="Arial" panose="020B0604020202020204" pitchFamily="34" charset="0"/>
              <a:buChar char="•"/>
            </a:pPr>
            <a:endParaRPr lang="en-US" sz="2800" dirty="0">
              <a:solidFill>
                <a:schemeClr val="tx1">
                  <a:lumMod val="65000"/>
                  <a:lumOff val="35000"/>
                </a:schemeClr>
              </a:solidFill>
            </a:endParaRPr>
          </a:p>
        </p:txBody>
      </p:sp>
      <p:sp>
        <p:nvSpPr>
          <p:cNvPr id="6" name="Title 5"/>
          <p:cNvSpPr>
            <a:spLocks noGrp="1"/>
          </p:cNvSpPr>
          <p:nvPr>
            <p:ph type="ctrTitle"/>
          </p:nvPr>
        </p:nvSpPr>
        <p:spPr/>
        <p:txBody>
          <a:bodyPr/>
          <a:lstStyle/>
          <a:p>
            <a:r>
              <a:rPr lang="en-US" dirty="0" smtClean="0"/>
              <a:t>Grounding Principles</a:t>
            </a:r>
            <a:endParaRPr lang="en-US" dirty="0"/>
          </a:p>
        </p:txBody>
      </p:sp>
    </p:spTree>
    <p:extLst>
      <p:ext uri="{BB962C8B-B14F-4D97-AF65-F5344CB8AC3E}">
        <p14:creationId xmlns:p14="http://schemas.microsoft.com/office/powerpoint/2010/main" val="41196436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7400" y="1700025"/>
            <a:ext cx="4234815" cy="4373303"/>
          </a:xfrm>
          <a:prstGeom prst="rect">
            <a:avLst/>
          </a:prstGeom>
        </p:spPr>
      </p:pic>
      <p:sp>
        <p:nvSpPr>
          <p:cNvPr id="2" name="Title 1"/>
          <p:cNvSpPr>
            <a:spLocks noGrp="1"/>
          </p:cNvSpPr>
          <p:nvPr>
            <p:ph type="ctrTitle"/>
          </p:nvPr>
        </p:nvSpPr>
        <p:spPr/>
        <p:txBody>
          <a:bodyPr/>
          <a:lstStyle/>
          <a:p>
            <a:r>
              <a:rPr lang="en-US" dirty="0" smtClean="0"/>
              <a:t>Open Book Management</a:t>
            </a:r>
            <a:endParaRPr lang="en-US" dirty="0"/>
          </a:p>
        </p:txBody>
      </p:sp>
    </p:spTree>
    <p:extLst>
      <p:ext uri="{BB962C8B-B14F-4D97-AF65-F5344CB8AC3E}">
        <p14:creationId xmlns:p14="http://schemas.microsoft.com/office/powerpoint/2010/main" val="39381394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14400" y="1738223"/>
            <a:ext cx="7391400" cy="2831544"/>
          </a:xfrm>
          <a:prstGeom prst="rect">
            <a:avLst/>
          </a:prstGeom>
        </p:spPr>
        <p:txBody>
          <a:bodyPr wrap="square">
            <a:spAutoFit/>
          </a:bodyPr>
          <a:lstStyle/>
          <a:p>
            <a:pPr marL="914400" indent="-457200">
              <a:spcBef>
                <a:spcPts val="600"/>
              </a:spcBef>
              <a:spcAft>
                <a:spcPts val="600"/>
              </a:spcAft>
              <a:buFont typeface="Arial" panose="020B0604020202020204" pitchFamily="34" charset="0"/>
              <a:buChar char="•"/>
            </a:pPr>
            <a:r>
              <a:rPr lang="en-US" sz="2800" dirty="0" smtClean="0">
                <a:solidFill>
                  <a:schemeClr val="tx1">
                    <a:lumMod val="65000"/>
                    <a:lumOff val="35000"/>
                  </a:schemeClr>
                </a:solidFill>
              </a:rPr>
              <a:t>Do you hold information close to your chest or share it broadly with employees?</a:t>
            </a:r>
          </a:p>
          <a:p>
            <a:pPr marL="914400" indent="-457200">
              <a:spcBef>
                <a:spcPts val="600"/>
              </a:spcBef>
              <a:spcAft>
                <a:spcPts val="600"/>
              </a:spcAft>
              <a:buFont typeface="Arial" panose="020B0604020202020204" pitchFamily="34" charset="0"/>
              <a:buChar char="•"/>
            </a:pPr>
            <a:r>
              <a:rPr lang="en-US" sz="2800" dirty="0" smtClean="0">
                <a:solidFill>
                  <a:schemeClr val="tx1">
                    <a:lumMod val="65000"/>
                    <a:lumOff val="35000"/>
                  </a:schemeClr>
                </a:solidFill>
              </a:rPr>
              <a:t>How transparent would you be willing to be with your team about the company’s financials and critical metrics if it meant great engagement and performance?</a:t>
            </a: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43800" y="5519275"/>
            <a:ext cx="1160929" cy="897082"/>
          </a:xfrm>
          <a:prstGeom prst="rect">
            <a:avLst/>
          </a:prstGeom>
        </p:spPr>
      </p:pic>
      <p:sp>
        <p:nvSpPr>
          <p:cNvPr id="2" name="Title 1"/>
          <p:cNvSpPr>
            <a:spLocks noGrp="1"/>
          </p:cNvSpPr>
          <p:nvPr>
            <p:ph type="ctrTitle"/>
          </p:nvPr>
        </p:nvSpPr>
        <p:spPr/>
        <p:txBody>
          <a:bodyPr/>
          <a:lstStyle/>
          <a:p>
            <a:r>
              <a:rPr lang="en-US" dirty="0"/>
              <a:t>Open Book Management</a:t>
            </a:r>
          </a:p>
        </p:txBody>
      </p:sp>
    </p:spTree>
    <p:extLst>
      <p:ext uri="{BB962C8B-B14F-4D97-AF65-F5344CB8AC3E}">
        <p14:creationId xmlns:p14="http://schemas.microsoft.com/office/powerpoint/2010/main" val="12463625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43800" y="5519275"/>
            <a:ext cx="1160929" cy="897082"/>
          </a:xfrm>
          <a:prstGeom prst="rect">
            <a:avLst/>
          </a:prstGeom>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5031" y="1676496"/>
            <a:ext cx="2325052" cy="3583920"/>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27621" y="1593533"/>
            <a:ext cx="1914525" cy="2390775"/>
          </a:xfrm>
          <a:prstGeom prst="rect">
            <a:avLst/>
          </a:prstGeom>
        </p:spPr>
      </p:pic>
      <p:pic>
        <p:nvPicPr>
          <p:cNvPr id="11" name="Pictur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86162" y="4394114"/>
            <a:ext cx="3124200" cy="1466850"/>
          </a:xfrm>
          <a:prstGeom prst="rect">
            <a:avLst/>
          </a:prstGeom>
        </p:spPr>
      </p:pic>
      <p:pic>
        <p:nvPicPr>
          <p:cNvPr id="12" name="Picture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439684" y="2046086"/>
            <a:ext cx="2143125" cy="2143125"/>
          </a:xfrm>
          <a:prstGeom prst="rect">
            <a:avLst/>
          </a:prstGeom>
        </p:spPr>
      </p:pic>
      <p:sp>
        <p:nvSpPr>
          <p:cNvPr id="3" name="Title 2"/>
          <p:cNvSpPr>
            <a:spLocks noGrp="1"/>
          </p:cNvSpPr>
          <p:nvPr>
            <p:ph type="ctrTitle"/>
          </p:nvPr>
        </p:nvSpPr>
        <p:spPr/>
        <p:txBody>
          <a:bodyPr/>
          <a:lstStyle/>
          <a:p>
            <a:r>
              <a:rPr lang="en-US" dirty="0"/>
              <a:t>Open Book Management</a:t>
            </a:r>
          </a:p>
        </p:txBody>
      </p:sp>
    </p:spTree>
    <p:extLst>
      <p:ext uri="{BB962C8B-B14F-4D97-AF65-F5344CB8AC3E}">
        <p14:creationId xmlns:p14="http://schemas.microsoft.com/office/powerpoint/2010/main" val="13998670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86436" y="1537479"/>
            <a:ext cx="6333564" cy="4894118"/>
          </a:xfrm>
          <a:prstGeom prst="rect">
            <a:avLst/>
          </a:prstGeom>
        </p:spPr>
      </p:pic>
      <p:sp>
        <p:nvSpPr>
          <p:cNvPr id="3" name="Title 2"/>
          <p:cNvSpPr>
            <a:spLocks noGrp="1"/>
          </p:cNvSpPr>
          <p:nvPr>
            <p:ph type="ctrTitle"/>
          </p:nvPr>
        </p:nvSpPr>
        <p:spPr/>
        <p:txBody>
          <a:bodyPr/>
          <a:lstStyle/>
          <a:p>
            <a:r>
              <a:rPr lang="en-US" dirty="0"/>
              <a:t>Open Book Management</a:t>
            </a:r>
          </a:p>
        </p:txBody>
      </p:sp>
    </p:spTree>
    <p:extLst>
      <p:ext uri="{BB962C8B-B14F-4D97-AF65-F5344CB8AC3E}">
        <p14:creationId xmlns:p14="http://schemas.microsoft.com/office/powerpoint/2010/main" val="3858677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57199" y="1738223"/>
            <a:ext cx="8247529" cy="4355038"/>
          </a:xfrm>
          <a:prstGeom prst="rect">
            <a:avLst/>
          </a:prstGeom>
        </p:spPr>
        <p:txBody>
          <a:bodyPr wrap="square">
            <a:spAutoFit/>
          </a:bodyPr>
          <a:lstStyle/>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Know </a:t>
            </a:r>
            <a:r>
              <a:rPr lang="en-US" sz="2800" dirty="0">
                <a:solidFill>
                  <a:schemeClr val="tx1">
                    <a:lumMod val="65000"/>
                    <a:lumOff val="35000"/>
                  </a:schemeClr>
                </a:solidFill>
              </a:rPr>
              <a:t>and teach the rules </a:t>
            </a:r>
            <a:r>
              <a:rPr lang="en-US" sz="2800" dirty="0" smtClean="0">
                <a:solidFill>
                  <a:schemeClr val="tx1">
                    <a:lumMod val="65000"/>
                    <a:lumOff val="35000"/>
                  </a:schemeClr>
                </a:solidFill>
              </a:rPr>
              <a:t>– teach </a:t>
            </a:r>
            <a:r>
              <a:rPr lang="en-US" sz="2800" dirty="0">
                <a:solidFill>
                  <a:schemeClr val="tx1">
                    <a:lumMod val="65000"/>
                    <a:lumOff val="35000"/>
                  </a:schemeClr>
                </a:solidFill>
              </a:rPr>
              <a:t>financial </a:t>
            </a:r>
            <a:r>
              <a:rPr lang="en-US" sz="2800" dirty="0" smtClean="0">
                <a:solidFill>
                  <a:schemeClr val="tx1">
                    <a:lumMod val="65000"/>
                    <a:lumOff val="35000"/>
                  </a:schemeClr>
                </a:solidFill>
              </a:rPr>
              <a:t>literacy/how </a:t>
            </a:r>
            <a:r>
              <a:rPr lang="en-US" sz="2800" dirty="0">
                <a:solidFill>
                  <a:schemeClr val="tx1">
                    <a:lumMod val="65000"/>
                    <a:lumOff val="35000"/>
                  </a:schemeClr>
                </a:solidFill>
              </a:rPr>
              <a:t>the business makes money</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Annual </a:t>
            </a:r>
            <a:r>
              <a:rPr lang="en-US" sz="2800" dirty="0">
                <a:solidFill>
                  <a:schemeClr val="tx1">
                    <a:lumMod val="65000"/>
                    <a:lumOff val="35000"/>
                  </a:schemeClr>
                </a:solidFill>
              </a:rPr>
              <a:t>high-involvement planning process</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Set </a:t>
            </a:r>
            <a:r>
              <a:rPr lang="en-US" sz="2800" dirty="0">
                <a:solidFill>
                  <a:schemeClr val="tx1">
                    <a:lumMod val="65000"/>
                    <a:lumOff val="35000"/>
                  </a:schemeClr>
                </a:solidFill>
              </a:rPr>
              <a:t>sales and strategic goals</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Determine critical </a:t>
            </a:r>
            <a:r>
              <a:rPr lang="en-US" sz="2800" dirty="0">
                <a:solidFill>
                  <a:schemeClr val="tx1">
                    <a:lumMod val="65000"/>
                    <a:lumOff val="35000"/>
                  </a:schemeClr>
                </a:solidFill>
              </a:rPr>
              <a:t>number for the year </a:t>
            </a:r>
            <a:r>
              <a:rPr lang="en-US" sz="2800" dirty="0" smtClean="0">
                <a:solidFill>
                  <a:schemeClr val="tx1">
                    <a:lumMod val="65000"/>
                    <a:lumOff val="35000"/>
                  </a:schemeClr>
                </a:solidFill>
              </a:rPr>
              <a:t>and its key </a:t>
            </a:r>
            <a:r>
              <a:rPr lang="en-US" sz="2800" dirty="0">
                <a:solidFill>
                  <a:schemeClr val="tx1">
                    <a:lumMod val="65000"/>
                    <a:lumOff val="35000"/>
                  </a:schemeClr>
                </a:solidFill>
              </a:rPr>
              <a:t>drivers</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Design </a:t>
            </a:r>
            <a:r>
              <a:rPr lang="en-US" sz="2800" dirty="0">
                <a:solidFill>
                  <a:schemeClr val="tx1">
                    <a:lumMod val="65000"/>
                    <a:lumOff val="35000"/>
                  </a:schemeClr>
                </a:solidFill>
              </a:rPr>
              <a:t>bonus plan based on critical number</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Create </a:t>
            </a:r>
            <a:r>
              <a:rPr lang="en-US" sz="2800" dirty="0">
                <a:solidFill>
                  <a:schemeClr val="tx1">
                    <a:lumMod val="65000"/>
                    <a:lumOff val="35000"/>
                  </a:schemeClr>
                </a:solidFill>
              </a:rPr>
              <a:t>a theme and a scoreboard for tracking the critical number </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43800" y="5579918"/>
            <a:ext cx="1160929" cy="897082"/>
          </a:xfrm>
          <a:prstGeom prst="rect">
            <a:avLst/>
          </a:prstGeom>
        </p:spPr>
      </p:pic>
      <p:sp>
        <p:nvSpPr>
          <p:cNvPr id="2" name="Title 1"/>
          <p:cNvSpPr>
            <a:spLocks noGrp="1"/>
          </p:cNvSpPr>
          <p:nvPr>
            <p:ph type="ctrTitle"/>
          </p:nvPr>
        </p:nvSpPr>
        <p:spPr/>
        <p:txBody>
          <a:bodyPr/>
          <a:lstStyle/>
          <a:p>
            <a:r>
              <a:rPr lang="en-US" dirty="0"/>
              <a:t>Open Book Management</a:t>
            </a:r>
          </a:p>
        </p:txBody>
      </p:sp>
    </p:spTree>
    <p:extLst>
      <p:ext uri="{BB962C8B-B14F-4D97-AF65-F5344CB8AC3E}">
        <p14:creationId xmlns:p14="http://schemas.microsoft.com/office/powerpoint/2010/main" val="2375767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57199" y="1738223"/>
            <a:ext cx="8247529" cy="4431983"/>
          </a:xfrm>
          <a:prstGeom prst="rect">
            <a:avLst/>
          </a:prstGeom>
        </p:spPr>
        <p:txBody>
          <a:bodyPr wrap="square">
            <a:spAutoFit/>
          </a:bodyPr>
          <a:lstStyle/>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Hold </a:t>
            </a:r>
            <a:r>
              <a:rPr lang="en-US" sz="2800" dirty="0">
                <a:solidFill>
                  <a:schemeClr val="tx1">
                    <a:lumMod val="65000"/>
                    <a:lumOff val="35000"/>
                  </a:schemeClr>
                </a:solidFill>
              </a:rPr>
              <a:t>weekly huddles to follow the action and keep score</a:t>
            </a:r>
          </a:p>
          <a:p>
            <a:pPr marL="1828800" lvl="2" indent="-457200">
              <a:spcAft>
                <a:spcPts val="600"/>
              </a:spcAft>
              <a:buFont typeface="Courier New" panose="02070309020205020404" pitchFamily="49" charset="0"/>
              <a:buChar char="o"/>
            </a:pPr>
            <a:r>
              <a:rPr lang="en-US" sz="2800" dirty="0" smtClean="0">
                <a:solidFill>
                  <a:schemeClr val="tx1">
                    <a:lumMod val="65000"/>
                    <a:lumOff val="35000"/>
                  </a:schemeClr>
                </a:solidFill>
              </a:rPr>
              <a:t>Updates </a:t>
            </a:r>
            <a:r>
              <a:rPr lang="en-US" sz="2800" dirty="0">
                <a:solidFill>
                  <a:schemeClr val="tx1">
                    <a:lumMod val="65000"/>
                    <a:lumOff val="35000"/>
                  </a:schemeClr>
                </a:solidFill>
              </a:rPr>
              <a:t>on high level direction</a:t>
            </a:r>
          </a:p>
          <a:p>
            <a:pPr marL="1828800" lvl="2" indent="-457200">
              <a:spcAft>
                <a:spcPts val="600"/>
              </a:spcAft>
              <a:buFont typeface="Courier New" panose="02070309020205020404" pitchFamily="49" charset="0"/>
              <a:buChar char="o"/>
            </a:pPr>
            <a:r>
              <a:rPr lang="en-US" sz="2800" dirty="0" smtClean="0">
                <a:solidFill>
                  <a:schemeClr val="tx1">
                    <a:lumMod val="65000"/>
                    <a:lumOff val="35000"/>
                  </a:schemeClr>
                </a:solidFill>
              </a:rPr>
              <a:t>Forward </a:t>
            </a:r>
            <a:r>
              <a:rPr lang="en-US" sz="2800" dirty="0">
                <a:solidFill>
                  <a:schemeClr val="tx1">
                    <a:lumMod val="65000"/>
                    <a:lumOff val="35000"/>
                  </a:schemeClr>
                </a:solidFill>
              </a:rPr>
              <a:t>forecasting</a:t>
            </a:r>
          </a:p>
          <a:p>
            <a:pPr marL="1828800" lvl="2" indent="-457200">
              <a:spcAft>
                <a:spcPts val="600"/>
              </a:spcAft>
              <a:buFont typeface="Courier New" panose="02070309020205020404" pitchFamily="49" charset="0"/>
              <a:buChar char="o"/>
            </a:pPr>
            <a:r>
              <a:rPr lang="en-US" sz="2800" dirty="0" smtClean="0">
                <a:solidFill>
                  <a:schemeClr val="tx1">
                    <a:lumMod val="65000"/>
                    <a:lumOff val="35000"/>
                  </a:schemeClr>
                </a:solidFill>
              </a:rPr>
              <a:t>Accountability</a:t>
            </a:r>
            <a:endParaRPr lang="en-US" sz="2800" dirty="0">
              <a:solidFill>
                <a:schemeClr val="tx1">
                  <a:lumMod val="65000"/>
                  <a:lumOff val="35000"/>
                </a:schemeClr>
              </a:solidFill>
            </a:endParaRPr>
          </a:p>
          <a:p>
            <a:pPr marL="1828800" lvl="2" indent="-457200">
              <a:spcAft>
                <a:spcPts val="600"/>
              </a:spcAft>
              <a:buFont typeface="Courier New" panose="02070309020205020404" pitchFamily="49" charset="0"/>
              <a:buChar char="o"/>
            </a:pPr>
            <a:r>
              <a:rPr lang="en-US" sz="2800" dirty="0" smtClean="0">
                <a:solidFill>
                  <a:schemeClr val="tx1">
                    <a:lumMod val="65000"/>
                    <a:lumOff val="35000"/>
                  </a:schemeClr>
                </a:solidFill>
              </a:rPr>
              <a:t>Celebrating </a:t>
            </a:r>
            <a:r>
              <a:rPr lang="en-US" sz="2800" dirty="0">
                <a:solidFill>
                  <a:schemeClr val="tx1">
                    <a:lumMod val="65000"/>
                    <a:lumOff val="35000"/>
                  </a:schemeClr>
                </a:solidFill>
              </a:rPr>
              <a:t>individual and team success</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Provide </a:t>
            </a:r>
            <a:r>
              <a:rPr lang="en-US" sz="2800" dirty="0">
                <a:solidFill>
                  <a:schemeClr val="tx1">
                    <a:lumMod val="65000"/>
                    <a:lumOff val="35000"/>
                  </a:schemeClr>
                </a:solidFill>
              </a:rPr>
              <a:t>a stake in the action through mini-games, gainsharing, and/or employee ownership</a:t>
            </a:r>
          </a:p>
          <a:p>
            <a:pPr marL="914400" indent="-457200">
              <a:spcAft>
                <a:spcPts val="600"/>
              </a:spcAft>
              <a:buFont typeface="Arial" panose="020B0604020202020204" pitchFamily="34" charset="0"/>
              <a:buChar char="•"/>
            </a:pPr>
            <a:endParaRPr lang="en-US" sz="2800" dirty="0">
              <a:solidFill>
                <a:schemeClr val="tx1">
                  <a:lumMod val="65000"/>
                  <a:lumOff val="35000"/>
                </a:schemeClr>
              </a:solidFill>
            </a:endParaRP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43800" y="5579918"/>
            <a:ext cx="1160929" cy="897082"/>
          </a:xfrm>
          <a:prstGeom prst="rect">
            <a:avLst/>
          </a:prstGeom>
        </p:spPr>
      </p:pic>
      <p:sp>
        <p:nvSpPr>
          <p:cNvPr id="2" name="Title 1"/>
          <p:cNvSpPr>
            <a:spLocks noGrp="1"/>
          </p:cNvSpPr>
          <p:nvPr>
            <p:ph type="ctrTitle"/>
          </p:nvPr>
        </p:nvSpPr>
        <p:spPr/>
        <p:txBody>
          <a:bodyPr/>
          <a:lstStyle/>
          <a:p>
            <a:r>
              <a:rPr lang="en-US" dirty="0"/>
              <a:t>Open Book Management</a:t>
            </a:r>
          </a:p>
        </p:txBody>
      </p:sp>
    </p:spTree>
    <p:extLst>
      <p:ext uri="{BB962C8B-B14F-4D97-AF65-F5344CB8AC3E}">
        <p14:creationId xmlns:p14="http://schemas.microsoft.com/office/powerpoint/2010/main" val="5332591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33400" y="1676400"/>
            <a:ext cx="7772400" cy="1815882"/>
          </a:xfrm>
          <a:prstGeom prst="rect">
            <a:avLst/>
          </a:prstGeom>
        </p:spPr>
        <p:txBody>
          <a:bodyPr wrap="square">
            <a:spAutoFit/>
          </a:bodyPr>
          <a:lstStyle/>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A dishwasher suggested ways to reduce restaurant costs: smaller portions of fries but free refills, and reusable wrapped sugar packets rather than cubes </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15000" y="3279521"/>
            <a:ext cx="2895600" cy="682879"/>
          </a:xfrm>
          <a:prstGeom prst="rect">
            <a:avLst/>
          </a:prstGeom>
        </p:spPr>
      </p:pic>
      <p:sp>
        <p:nvSpPr>
          <p:cNvPr id="11" name="Rectangle 10"/>
          <p:cNvSpPr/>
          <p:nvPr/>
        </p:nvSpPr>
        <p:spPr>
          <a:xfrm>
            <a:off x="533400" y="4130675"/>
            <a:ext cx="7772400" cy="1384995"/>
          </a:xfrm>
          <a:prstGeom prst="rect">
            <a:avLst/>
          </a:prstGeom>
        </p:spPr>
        <p:txBody>
          <a:bodyPr wrap="square">
            <a:spAutoFit/>
          </a:bodyPr>
          <a:lstStyle/>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An hourly employee was put in charge of fuel costs: he determined gas was cheapest early in week, and shuts off idling trucks</a:t>
            </a:r>
          </a:p>
        </p:txBody>
      </p:sp>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76015" y="5770265"/>
            <a:ext cx="2942366" cy="478135"/>
          </a:xfrm>
          <a:prstGeom prst="rect">
            <a:avLst/>
          </a:prstGeom>
        </p:spPr>
      </p:pic>
      <p:sp>
        <p:nvSpPr>
          <p:cNvPr id="3" name="Title 2"/>
          <p:cNvSpPr>
            <a:spLocks noGrp="1"/>
          </p:cNvSpPr>
          <p:nvPr>
            <p:ph type="ctrTitle"/>
          </p:nvPr>
        </p:nvSpPr>
        <p:spPr/>
        <p:txBody>
          <a:bodyPr/>
          <a:lstStyle/>
          <a:p>
            <a:r>
              <a:rPr lang="en-US" dirty="0" err="1">
                <a:solidFill>
                  <a:prstClr val="white"/>
                </a:solidFill>
                <a:cs typeface="Georgia"/>
              </a:rPr>
              <a:t>Zingerman’s</a:t>
            </a:r>
            <a:r>
              <a:rPr lang="en-US" dirty="0">
                <a:solidFill>
                  <a:prstClr val="white"/>
                </a:solidFill>
                <a:cs typeface="Georgia"/>
              </a:rPr>
              <a:t> and Tasty Catering</a:t>
            </a:r>
            <a:endParaRPr lang="en-US" dirty="0">
              <a:cs typeface="Georgia"/>
            </a:endParaRPr>
          </a:p>
        </p:txBody>
      </p:sp>
    </p:spTree>
    <p:extLst>
      <p:ext uri="{BB962C8B-B14F-4D97-AF65-F5344CB8AC3E}">
        <p14:creationId xmlns:p14="http://schemas.microsoft.com/office/powerpoint/2010/main" val="2738050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38200" y="2209800"/>
            <a:ext cx="7162800" cy="2416046"/>
          </a:xfrm>
          <a:prstGeom prst="rect">
            <a:avLst/>
          </a:prstGeom>
        </p:spPr>
        <p:txBody>
          <a:bodyPr wrap="square">
            <a:spAutoFit/>
          </a:bodyPr>
          <a:lstStyle/>
          <a:p>
            <a:pPr marL="800100" lvl="0" indent="-342900">
              <a:spcBef>
                <a:spcPts val="600"/>
              </a:spcBef>
              <a:spcAft>
                <a:spcPts val="600"/>
              </a:spcAft>
              <a:buFont typeface="Arial" panose="020B0604020202020204" pitchFamily="34" charset="0"/>
              <a:buChar char="•"/>
            </a:pPr>
            <a:r>
              <a:rPr lang="en-US" sz="2800" dirty="0">
                <a:solidFill>
                  <a:prstClr val="black">
                    <a:lumMod val="65000"/>
                    <a:lumOff val="35000"/>
                  </a:prstClr>
                </a:solidFill>
              </a:rPr>
              <a:t>In your vision of success, what </a:t>
            </a:r>
            <a:r>
              <a:rPr lang="en-US" sz="2800" dirty="0" smtClean="0">
                <a:solidFill>
                  <a:prstClr val="black">
                    <a:lumMod val="65000"/>
                    <a:lumOff val="35000"/>
                  </a:prstClr>
                </a:solidFill>
              </a:rPr>
              <a:t>type of leadership will be most effective/match your culture?</a:t>
            </a:r>
            <a:endParaRPr lang="en-US" sz="2800" dirty="0">
              <a:solidFill>
                <a:prstClr val="black">
                  <a:lumMod val="65000"/>
                  <a:lumOff val="35000"/>
                </a:prstClr>
              </a:solidFill>
            </a:endParaRPr>
          </a:p>
          <a:p>
            <a:pPr marL="800100" lvl="0" indent="-342900">
              <a:spcBef>
                <a:spcPts val="600"/>
              </a:spcBef>
              <a:spcAft>
                <a:spcPts val="600"/>
              </a:spcAft>
              <a:buFont typeface="Arial" panose="020B0604020202020204" pitchFamily="34" charset="0"/>
              <a:buChar char="•"/>
            </a:pPr>
            <a:r>
              <a:rPr lang="en-US" sz="2800" dirty="0" smtClean="0">
                <a:solidFill>
                  <a:prstClr val="black">
                    <a:lumMod val="65000"/>
                    <a:lumOff val="35000"/>
                  </a:prstClr>
                </a:solidFill>
              </a:rPr>
              <a:t>What are your leadership goals? </a:t>
            </a:r>
            <a:endParaRPr lang="en-US" sz="2800" dirty="0">
              <a:solidFill>
                <a:prstClr val="black">
                  <a:lumMod val="65000"/>
                  <a:lumOff val="35000"/>
                </a:prstClr>
              </a:solidFill>
            </a:endParaRPr>
          </a:p>
          <a:p>
            <a:pPr marL="457200">
              <a:spcAft>
                <a:spcPts val="600"/>
              </a:spcAft>
            </a:pPr>
            <a:endParaRPr lang="en-US" sz="2400" dirty="0" smtClean="0">
              <a:solidFill>
                <a:schemeClr val="tx1">
                  <a:lumMod val="65000"/>
                  <a:lumOff val="35000"/>
                </a:schemeClr>
              </a:solidFill>
            </a:endParaRP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01000" y="5226754"/>
            <a:ext cx="662488" cy="1022439"/>
          </a:xfrm>
          <a:prstGeom prst="rect">
            <a:avLst/>
          </a:prstGeom>
        </p:spPr>
      </p:pic>
      <p:sp>
        <p:nvSpPr>
          <p:cNvPr id="2" name="Title 1"/>
          <p:cNvSpPr>
            <a:spLocks noGrp="1"/>
          </p:cNvSpPr>
          <p:nvPr>
            <p:ph type="ctrTitle"/>
          </p:nvPr>
        </p:nvSpPr>
        <p:spPr/>
        <p:txBody>
          <a:bodyPr/>
          <a:lstStyle/>
          <a:p>
            <a:r>
              <a:rPr lang="en-US" dirty="0"/>
              <a:t>Leveling Up Leadership</a:t>
            </a:r>
          </a:p>
        </p:txBody>
      </p:sp>
    </p:spTree>
    <p:extLst>
      <p:ext uri="{BB962C8B-B14F-4D97-AF65-F5344CB8AC3E}">
        <p14:creationId xmlns:p14="http://schemas.microsoft.com/office/powerpoint/2010/main" val="3705418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752600" y="2286000"/>
            <a:ext cx="6172200" cy="1538883"/>
          </a:xfrm>
          <a:prstGeom prst="rect">
            <a:avLst/>
          </a:prstGeom>
        </p:spPr>
        <p:txBody>
          <a:bodyPr wrap="square">
            <a:spAutoFit/>
          </a:bodyPr>
          <a:lstStyle/>
          <a:p>
            <a:pPr marL="457200" indent="-457200">
              <a:spcAft>
                <a:spcPts val="1200"/>
              </a:spcAft>
              <a:buFont typeface="Arial" panose="020B0604020202020204" pitchFamily="34" charset="0"/>
              <a:buChar char="•"/>
            </a:pPr>
            <a:r>
              <a:rPr lang="en-US" sz="2800" dirty="0" smtClean="0">
                <a:solidFill>
                  <a:schemeClr val="tx1">
                    <a:lumMod val="65000"/>
                    <a:lumOff val="35000"/>
                  </a:schemeClr>
                </a:solidFill>
              </a:rPr>
              <a:t>What is your top takeaway?</a:t>
            </a:r>
          </a:p>
          <a:p>
            <a:pPr marL="457200" indent="-457200">
              <a:spcAft>
                <a:spcPts val="1200"/>
              </a:spcAft>
              <a:buFont typeface="Arial" panose="020B0604020202020204" pitchFamily="34" charset="0"/>
              <a:buChar char="•"/>
            </a:pPr>
            <a:r>
              <a:rPr lang="en-US" sz="2800" dirty="0" smtClean="0">
                <a:solidFill>
                  <a:schemeClr val="tx1">
                    <a:lumMod val="65000"/>
                    <a:lumOff val="35000"/>
                  </a:schemeClr>
                </a:solidFill>
              </a:rPr>
              <a:t>Feedback form - what went well, what could be presented differently?</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76575" y="4466838"/>
            <a:ext cx="2943225" cy="1552575"/>
          </a:xfrm>
          <a:prstGeom prst="rect">
            <a:avLst/>
          </a:prstGeom>
        </p:spPr>
      </p:pic>
      <p:sp>
        <p:nvSpPr>
          <p:cNvPr id="2" name="Title 1"/>
          <p:cNvSpPr>
            <a:spLocks noGrp="1"/>
          </p:cNvSpPr>
          <p:nvPr>
            <p:ph type="ctrTitle"/>
          </p:nvPr>
        </p:nvSpPr>
        <p:spPr/>
        <p:txBody>
          <a:bodyPr/>
          <a:lstStyle/>
          <a:p>
            <a:r>
              <a:rPr lang="en-US" dirty="0">
                <a:solidFill>
                  <a:prstClr val="white"/>
                </a:solidFill>
                <a:cs typeface="Georgia"/>
              </a:rPr>
              <a:t>Key Takeaways/Feedback</a:t>
            </a:r>
            <a:endParaRPr lang="en-US" dirty="0">
              <a:cs typeface="Georgia"/>
            </a:endParaRPr>
          </a:p>
        </p:txBody>
      </p:sp>
    </p:spTree>
    <p:extLst>
      <p:ext uri="{BB962C8B-B14F-4D97-AF65-F5344CB8AC3E}">
        <p14:creationId xmlns:p14="http://schemas.microsoft.com/office/powerpoint/2010/main" val="28527275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752600" y="2286000"/>
            <a:ext cx="6172200" cy="954107"/>
          </a:xfrm>
          <a:prstGeom prst="rect">
            <a:avLst/>
          </a:prstGeom>
        </p:spPr>
        <p:txBody>
          <a:bodyPr wrap="square">
            <a:spAutoFit/>
          </a:bodyPr>
          <a:lstStyle/>
          <a:p>
            <a:pPr marL="457200" indent="-457200">
              <a:spcAft>
                <a:spcPts val="1200"/>
              </a:spcAft>
              <a:buFont typeface="Arial" panose="020B0604020202020204" pitchFamily="34" charset="0"/>
              <a:buChar char="•"/>
            </a:pPr>
            <a:r>
              <a:rPr lang="en-US" sz="2800" dirty="0" smtClean="0">
                <a:solidFill>
                  <a:schemeClr val="tx1">
                    <a:lumMod val="65000"/>
                    <a:lumOff val="35000"/>
                  </a:schemeClr>
                </a:solidFill>
              </a:rPr>
              <a:t>Additional slides that may be used as needed</a:t>
            </a:r>
          </a:p>
        </p:txBody>
      </p:sp>
      <p:sp>
        <p:nvSpPr>
          <p:cNvPr id="2" name="Title 1"/>
          <p:cNvSpPr>
            <a:spLocks noGrp="1"/>
          </p:cNvSpPr>
          <p:nvPr>
            <p:ph type="ctrTitle"/>
          </p:nvPr>
        </p:nvSpPr>
        <p:spPr/>
        <p:txBody>
          <a:bodyPr/>
          <a:lstStyle/>
          <a:p>
            <a:r>
              <a:rPr lang="en-US" dirty="0" smtClean="0"/>
              <a:t>Appendix</a:t>
            </a:r>
            <a:endParaRPr lang="en-US" dirty="0"/>
          </a:p>
        </p:txBody>
      </p:sp>
    </p:spTree>
    <p:extLst>
      <p:ext uri="{BB962C8B-B14F-4D97-AF65-F5344CB8AC3E}">
        <p14:creationId xmlns:p14="http://schemas.microsoft.com/office/powerpoint/2010/main" val="30851986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0" y="1371601"/>
            <a:ext cx="9144000" cy="45719"/>
          </a:xfrm>
          <a:prstGeom prst="rect">
            <a:avLst/>
          </a:prstGeom>
          <a:solidFill>
            <a:srgbClr val="00546B"/>
          </a:solidFill>
        </p:spPr>
        <p:txBody>
          <a:bodyPr wrap="square">
            <a:spAutoFit/>
          </a:bodyPr>
          <a:lstStyle/>
          <a:p>
            <a:pPr>
              <a:buFont typeface="Wingdings" pitchFamily="2" charset="2"/>
              <a:buNone/>
              <a:defRPr/>
            </a:pPr>
            <a:endParaRPr lang="en-US" sz="1500" kern="0" dirty="0">
              <a:solidFill>
                <a:schemeClr val="tx2">
                  <a:lumMod val="75000"/>
                </a:schemeClr>
              </a:solidFill>
              <a:latin typeface="Avenir 45 Book" pitchFamily="34" charset="0"/>
              <a:ea typeface="ＭＳ Ｐゴシック" pitchFamily="-106" charset="-128"/>
              <a:cs typeface="Calibri" pitchFamily="34" charset="0"/>
            </a:endParaRPr>
          </a:p>
        </p:txBody>
      </p:sp>
      <p:sp>
        <p:nvSpPr>
          <p:cNvPr id="5" name="Footer Placeholder 4"/>
          <p:cNvSpPr>
            <a:spLocks noGrp="1"/>
          </p:cNvSpPr>
          <p:nvPr>
            <p:ph type="ftr" sz="quarter" idx="4294967295"/>
          </p:nvPr>
        </p:nvSpPr>
        <p:spPr>
          <a:xfrm>
            <a:off x="4724400" y="6356350"/>
            <a:ext cx="4267200" cy="365125"/>
          </a:xfrm>
          <a:prstGeom prst="rect">
            <a:avLst/>
          </a:prstGeom>
        </p:spPr>
        <p:txBody>
          <a:bodyPr/>
          <a:lstStyle>
            <a:lvl1pPr>
              <a:defRPr sz="1200"/>
            </a:lvl1pPr>
          </a:lstStyle>
          <a:p>
            <a:r>
              <a:rPr lang="en-US" dirty="0" smtClean="0"/>
              <a:t>© 2016 The Hitachi Foundation and Broughton Consulting, LLC</a:t>
            </a:r>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762000"/>
            <a:ext cx="9144000" cy="6093619"/>
          </a:xfrm>
          <a:prstGeom prst="rect">
            <a:avLst/>
          </a:prstGeom>
        </p:spPr>
      </p:pic>
    </p:spTree>
    <p:extLst>
      <p:ext uri="{BB962C8B-B14F-4D97-AF65-F5344CB8AC3E}">
        <p14:creationId xmlns:p14="http://schemas.microsoft.com/office/powerpoint/2010/main" val="214466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 y="1600200"/>
            <a:ext cx="8591550" cy="5370701"/>
          </a:xfrm>
          <a:prstGeom prst="rect">
            <a:avLst/>
          </a:prstGeom>
        </p:spPr>
        <p:txBody>
          <a:bodyPr wrap="square">
            <a:spAutoFit/>
          </a:bodyPr>
          <a:lstStyle/>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You can improve EQ by:</a:t>
            </a:r>
          </a:p>
          <a:p>
            <a:pPr marL="1371600" lvl="1" indent="-457200">
              <a:spcAft>
                <a:spcPts val="600"/>
              </a:spcAft>
              <a:buFont typeface="Courier New" panose="02070309020205020404" pitchFamily="49" charset="0"/>
              <a:buChar char="o"/>
            </a:pPr>
            <a:r>
              <a:rPr lang="en-US" sz="2400" dirty="0" smtClean="0">
                <a:solidFill>
                  <a:schemeClr val="tx1">
                    <a:lumMod val="65000"/>
                    <a:lumOff val="35000"/>
                  </a:schemeClr>
                </a:solidFill>
              </a:rPr>
              <a:t>Knowing your code of ethics and acting on it</a:t>
            </a:r>
          </a:p>
          <a:p>
            <a:pPr marL="1371600" lvl="1" indent="-457200">
              <a:spcAft>
                <a:spcPts val="600"/>
              </a:spcAft>
              <a:buFont typeface="Courier New" panose="02070309020205020404" pitchFamily="49" charset="0"/>
              <a:buChar char="o"/>
            </a:pPr>
            <a:r>
              <a:rPr lang="en-US" sz="2400" dirty="0" smtClean="0">
                <a:solidFill>
                  <a:schemeClr val="tx1">
                    <a:lumMod val="65000"/>
                    <a:lumOff val="35000"/>
                  </a:schemeClr>
                </a:solidFill>
              </a:rPr>
              <a:t>Holding yourself accountable rather than blaming others</a:t>
            </a:r>
          </a:p>
          <a:p>
            <a:pPr marL="1371600" lvl="1" indent="-457200">
              <a:spcAft>
                <a:spcPts val="600"/>
              </a:spcAft>
              <a:buFont typeface="Courier New" panose="02070309020205020404" pitchFamily="49" charset="0"/>
              <a:buChar char="o"/>
            </a:pPr>
            <a:r>
              <a:rPr lang="en-US" sz="2400" dirty="0" smtClean="0">
                <a:solidFill>
                  <a:schemeClr val="tx1">
                    <a:lumMod val="65000"/>
                    <a:lumOff val="35000"/>
                  </a:schemeClr>
                </a:solidFill>
              </a:rPr>
              <a:t>Practicing being calm and breathing</a:t>
            </a:r>
          </a:p>
          <a:p>
            <a:pPr marL="1371600" lvl="1" indent="-457200">
              <a:spcAft>
                <a:spcPts val="600"/>
              </a:spcAft>
              <a:buFont typeface="Courier New" panose="02070309020205020404" pitchFamily="49" charset="0"/>
              <a:buChar char="o"/>
            </a:pPr>
            <a:r>
              <a:rPr lang="en-US" sz="2400" dirty="0" smtClean="0">
                <a:solidFill>
                  <a:schemeClr val="tx1">
                    <a:lumMod val="65000"/>
                    <a:lumOff val="35000"/>
                  </a:schemeClr>
                </a:solidFill>
              </a:rPr>
              <a:t>Slowing down and choosing how to react</a:t>
            </a:r>
          </a:p>
          <a:p>
            <a:pPr marL="1371600" lvl="1" indent="-457200">
              <a:spcAft>
                <a:spcPts val="600"/>
              </a:spcAft>
              <a:buFont typeface="Courier New" panose="02070309020205020404" pitchFamily="49" charset="0"/>
              <a:buChar char="o"/>
            </a:pPr>
            <a:r>
              <a:rPr lang="en-US" sz="2400" dirty="0" smtClean="0">
                <a:solidFill>
                  <a:schemeClr val="tx1">
                    <a:lumMod val="65000"/>
                    <a:lumOff val="35000"/>
                  </a:schemeClr>
                </a:solidFill>
              </a:rPr>
              <a:t>Putting yourself in another person’s shoes</a:t>
            </a:r>
          </a:p>
          <a:p>
            <a:pPr marL="1371600" lvl="1" indent="-457200">
              <a:spcAft>
                <a:spcPts val="600"/>
              </a:spcAft>
              <a:buFont typeface="Courier New" panose="02070309020205020404" pitchFamily="49" charset="0"/>
              <a:buChar char="o"/>
            </a:pPr>
            <a:r>
              <a:rPr lang="en-US" sz="2400" dirty="0" smtClean="0">
                <a:solidFill>
                  <a:schemeClr val="tx1">
                    <a:lumMod val="65000"/>
                    <a:lumOff val="35000"/>
                  </a:schemeClr>
                </a:solidFill>
              </a:rPr>
              <a:t>Paying attention to body language</a:t>
            </a:r>
          </a:p>
          <a:p>
            <a:pPr marL="1371600" lvl="1" indent="-457200">
              <a:spcAft>
                <a:spcPts val="600"/>
              </a:spcAft>
              <a:buFont typeface="Courier New" panose="02070309020205020404" pitchFamily="49" charset="0"/>
              <a:buChar char="o"/>
            </a:pPr>
            <a:r>
              <a:rPr lang="en-US" sz="2400" dirty="0" smtClean="0">
                <a:solidFill>
                  <a:schemeClr val="tx1">
                    <a:lumMod val="65000"/>
                    <a:lumOff val="35000"/>
                  </a:schemeClr>
                </a:solidFill>
              </a:rPr>
              <a:t>Learning conflict resolution skills</a:t>
            </a:r>
          </a:p>
          <a:p>
            <a:pPr marL="1371600" lvl="1" indent="-457200">
              <a:spcAft>
                <a:spcPts val="600"/>
              </a:spcAft>
              <a:buFont typeface="Courier New" panose="02070309020205020404" pitchFamily="49" charset="0"/>
              <a:buChar char="o"/>
            </a:pPr>
            <a:r>
              <a:rPr lang="en-US" sz="2400" dirty="0" smtClean="0">
                <a:solidFill>
                  <a:schemeClr val="tx1">
                    <a:lumMod val="65000"/>
                    <a:lumOff val="35000"/>
                  </a:schemeClr>
                </a:solidFill>
              </a:rPr>
              <a:t>Improving communication skills</a:t>
            </a:r>
          </a:p>
          <a:p>
            <a:pPr marL="1371600" lvl="1" indent="-457200">
              <a:spcAft>
                <a:spcPts val="600"/>
              </a:spcAft>
              <a:buFont typeface="Courier New" panose="02070309020205020404" pitchFamily="49" charset="0"/>
              <a:buChar char="o"/>
            </a:pPr>
            <a:r>
              <a:rPr lang="en-US" sz="2400" dirty="0" smtClean="0">
                <a:solidFill>
                  <a:schemeClr val="tx1">
                    <a:lumMod val="65000"/>
                    <a:lumOff val="35000"/>
                  </a:schemeClr>
                </a:solidFill>
              </a:rPr>
              <a:t>Appreciating people often for specifics</a:t>
            </a:r>
          </a:p>
          <a:p>
            <a:pPr marL="1371600" lvl="1" indent="-457200">
              <a:spcAft>
                <a:spcPts val="600"/>
              </a:spcAft>
              <a:buFont typeface="Courier New" panose="02070309020205020404" pitchFamily="49" charset="0"/>
              <a:buChar char="o"/>
            </a:pPr>
            <a:r>
              <a:rPr lang="en-US" sz="2400" dirty="0" smtClean="0">
                <a:solidFill>
                  <a:schemeClr val="tx1">
                    <a:lumMod val="65000"/>
                    <a:lumOff val="35000"/>
                  </a:schemeClr>
                </a:solidFill>
              </a:rPr>
              <a:t>Keeping a daily journal of how you feel</a:t>
            </a:r>
          </a:p>
          <a:p>
            <a:pPr marL="1371600" lvl="1" indent="-457200">
              <a:spcAft>
                <a:spcPts val="600"/>
              </a:spcAft>
              <a:buFont typeface="Arial" panose="020B0604020202020204" pitchFamily="34" charset="0"/>
              <a:buChar char="•"/>
            </a:pPr>
            <a:endParaRPr lang="en-US" sz="2400" dirty="0" smtClean="0">
              <a:solidFill>
                <a:srgbClr val="17375E"/>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8000" y="5715000"/>
            <a:ext cx="1885950" cy="519958"/>
          </a:xfrm>
          <a:prstGeom prst="rect">
            <a:avLst/>
          </a:prstGeom>
        </p:spPr>
      </p:pic>
      <p:sp>
        <p:nvSpPr>
          <p:cNvPr id="3" name="Title 2"/>
          <p:cNvSpPr>
            <a:spLocks noGrp="1"/>
          </p:cNvSpPr>
          <p:nvPr>
            <p:ph type="ctrTitle"/>
          </p:nvPr>
        </p:nvSpPr>
        <p:spPr/>
        <p:txBody>
          <a:bodyPr/>
          <a:lstStyle/>
          <a:p>
            <a:r>
              <a:rPr lang="en-US" dirty="0">
                <a:solidFill>
                  <a:prstClr val="white"/>
                </a:solidFill>
                <a:cs typeface="Georgia"/>
              </a:rPr>
              <a:t>Emotional Intelligence 101</a:t>
            </a:r>
            <a:endParaRPr lang="en-US" dirty="0">
              <a:cs typeface="Georgia"/>
            </a:endParaRPr>
          </a:p>
        </p:txBody>
      </p:sp>
    </p:spTree>
    <p:extLst>
      <p:ext uri="{BB962C8B-B14F-4D97-AF65-F5344CB8AC3E}">
        <p14:creationId xmlns:p14="http://schemas.microsoft.com/office/powerpoint/2010/main" val="1116536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 y="1738223"/>
            <a:ext cx="8591550" cy="4324261"/>
          </a:xfrm>
          <a:prstGeom prst="rect">
            <a:avLst/>
          </a:prstGeom>
        </p:spPr>
        <p:txBody>
          <a:bodyPr wrap="square">
            <a:spAutoFit/>
          </a:bodyPr>
          <a:lstStyle/>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Talk less and listen more</a:t>
            </a:r>
          </a:p>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Ask empathy questions such as:</a:t>
            </a:r>
          </a:p>
          <a:p>
            <a:pPr marL="1371600" lvl="1" indent="-457200">
              <a:spcAft>
                <a:spcPts val="600"/>
              </a:spcAft>
              <a:buFont typeface="Courier New" panose="02070309020205020404" pitchFamily="49" charset="0"/>
              <a:buChar char="o"/>
            </a:pPr>
            <a:r>
              <a:rPr lang="en-US" sz="2400" dirty="0" smtClean="0">
                <a:solidFill>
                  <a:schemeClr val="tx1">
                    <a:lumMod val="65000"/>
                    <a:lumOff val="35000"/>
                  </a:schemeClr>
                </a:solidFill>
              </a:rPr>
              <a:t>Can </a:t>
            </a:r>
            <a:r>
              <a:rPr lang="en-US" sz="2400" dirty="0">
                <a:solidFill>
                  <a:schemeClr val="tx1">
                    <a:lumMod val="65000"/>
                    <a:lumOff val="35000"/>
                  </a:schemeClr>
                </a:solidFill>
              </a:rPr>
              <a:t>you say more about that</a:t>
            </a:r>
            <a:r>
              <a:rPr lang="en-US" sz="2400" dirty="0" smtClean="0">
                <a:solidFill>
                  <a:schemeClr val="tx1">
                    <a:lumMod val="65000"/>
                    <a:lumOff val="35000"/>
                  </a:schemeClr>
                </a:solidFill>
              </a:rPr>
              <a:t>?</a:t>
            </a:r>
          </a:p>
          <a:p>
            <a:pPr marL="1371600" lvl="1" indent="-457200">
              <a:spcAft>
                <a:spcPts val="600"/>
              </a:spcAft>
              <a:buFont typeface="Courier New" panose="02070309020205020404" pitchFamily="49" charset="0"/>
              <a:buChar char="o"/>
            </a:pPr>
            <a:r>
              <a:rPr lang="en-US" sz="2400" dirty="0" smtClean="0">
                <a:solidFill>
                  <a:schemeClr val="tx1">
                    <a:lumMod val="65000"/>
                    <a:lumOff val="35000"/>
                  </a:schemeClr>
                </a:solidFill>
              </a:rPr>
              <a:t>That’s </a:t>
            </a:r>
            <a:r>
              <a:rPr lang="en-US" sz="2400" dirty="0">
                <a:solidFill>
                  <a:schemeClr val="tx1">
                    <a:lumMod val="65000"/>
                    <a:lumOff val="35000"/>
                  </a:schemeClr>
                </a:solidFill>
              </a:rPr>
              <a:t>interesting. Can you be more specific</a:t>
            </a:r>
            <a:r>
              <a:rPr lang="en-US" sz="2400" dirty="0" smtClean="0">
                <a:solidFill>
                  <a:schemeClr val="tx1">
                    <a:lumMod val="65000"/>
                    <a:lumOff val="35000"/>
                  </a:schemeClr>
                </a:solidFill>
              </a:rPr>
              <a:t>?</a:t>
            </a:r>
          </a:p>
          <a:p>
            <a:pPr marL="1371600" lvl="1" indent="-457200">
              <a:spcAft>
                <a:spcPts val="600"/>
              </a:spcAft>
              <a:buFont typeface="Courier New" panose="02070309020205020404" pitchFamily="49" charset="0"/>
              <a:buChar char="o"/>
            </a:pPr>
            <a:r>
              <a:rPr lang="en-US" sz="2400" dirty="0" smtClean="0">
                <a:solidFill>
                  <a:schemeClr val="tx1">
                    <a:lumMod val="65000"/>
                    <a:lumOff val="35000"/>
                  </a:schemeClr>
                </a:solidFill>
              </a:rPr>
              <a:t>I </a:t>
            </a:r>
            <a:r>
              <a:rPr lang="en-US" sz="2400" dirty="0">
                <a:solidFill>
                  <a:schemeClr val="tx1">
                    <a:lumMod val="65000"/>
                    <a:lumOff val="35000"/>
                  </a:schemeClr>
                </a:solidFill>
              </a:rPr>
              <a:t>wasn’t aware of that. Tell me more</a:t>
            </a:r>
            <a:r>
              <a:rPr lang="en-US" sz="2400" dirty="0" smtClean="0">
                <a:solidFill>
                  <a:schemeClr val="tx1">
                    <a:lumMod val="65000"/>
                    <a:lumOff val="35000"/>
                  </a:schemeClr>
                </a:solidFill>
              </a:rPr>
              <a:t>.</a:t>
            </a:r>
          </a:p>
          <a:p>
            <a:pPr marL="1371600" lvl="1" indent="-457200">
              <a:spcAft>
                <a:spcPts val="600"/>
              </a:spcAft>
              <a:buFont typeface="Courier New" panose="02070309020205020404" pitchFamily="49" charset="0"/>
              <a:buChar char="o"/>
            </a:pPr>
            <a:r>
              <a:rPr lang="en-US" sz="2400" dirty="0" smtClean="0">
                <a:solidFill>
                  <a:schemeClr val="tx1">
                    <a:lumMod val="65000"/>
                    <a:lumOff val="35000"/>
                  </a:schemeClr>
                </a:solidFill>
              </a:rPr>
              <a:t>Let </a:t>
            </a:r>
            <a:r>
              <a:rPr lang="en-US" sz="2400" dirty="0">
                <a:solidFill>
                  <a:schemeClr val="tx1">
                    <a:lumMod val="65000"/>
                    <a:lumOff val="35000"/>
                  </a:schemeClr>
                </a:solidFill>
              </a:rPr>
              <a:t>me see if I understand you </a:t>
            </a:r>
            <a:r>
              <a:rPr lang="en-US" sz="2400" dirty="0" smtClean="0">
                <a:solidFill>
                  <a:schemeClr val="tx1">
                    <a:lumMod val="65000"/>
                    <a:lumOff val="35000"/>
                  </a:schemeClr>
                </a:solidFill>
              </a:rPr>
              <a:t>correctly – here is </a:t>
            </a:r>
            <a:r>
              <a:rPr lang="en-US" sz="2400" dirty="0">
                <a:solidFill>
                  <a:schemeClr val="tx1">
                    <a:lumMod val="65000"/>
                    <a:lumOff val="35000"/>
                  </a:schemeClr>
                </a:solidFill>
              </a:rPr>
              <a:t>what I heard you </a:t>
            </a:r>
            <a:r>
              <a:rPr lang="en-US" sz="2400" dirty="0" smtClean="0">
                <a:solidFill>
                  <a:schemeClr val="tx1">
                    <a:lumMod val="65000"/>
                    <a:lumOff val="35000"/>
                  </a:schemeClr>
                </a:solidFill>
              </a:rPr>
              <a:t>say.</a:t>
            </a:r>
          </a:p>
          <a:p>
            <a:pPr marL="1371600" lvl="1" indent="-457200">
              <a:spcAft>
                <a:spcPts val="600"/>
              </a:spcAft>
              <a:buFont typeface="Courier New" panose="02070309020205020404" pitchFamily="49" charset="0"/>
              <a:buChar char="o"/>
            </a:pPr>
            <a:r>
              <a:rPr lang="en-US" sz="2400" dirty="0" smtClean="0">
                <a:solidFill>
                  <a:schemeClr val="tx1">
                    <a:lumMod val="65000"/>
                    <a:lumOff val="35000"/>
                  </a:schemeClr>
                </a:solidFill>
              </a:rPr>
              <a:t>How </a:t>
            </a:r>
            <a:r>
              <a:rPr lang="en-US" sz="2400" dirty="0">
                <a:solidFill>
                  <a:schemeClr val="tx1">
                    <a:lumMod val="65000"/>
                    <a:lumOff val="35000"/>
                  </a:schemeClr>
                </a:solidFill>
              </a:rPr>
              <a:t>do you feel about that? What are some of your concerns</a:t>
            </a:r>
            <a:r>
              <a:rPr lang="en-US" sz="2400" dirty="0" smtClean="0">
                <a:solidFill>
                  <a:schemeClr val="tx1">
                    <a:lumMod val="65000"/>
                    <a:lumOff val="35000"/>
                  </a:schemeClr>
                </a:solidFill>
              </a:rPr>
              <a:t>?</a:t>
            </a:r>
          </a:p>
          <a:p>
            <a:pPr marL="1371600" lvl="1" indent="-457200">
              <a:spcAft>
                <a:spcPts val="600"/>
              </a:spcAft>
              <a:buFont typeface="Arial" panose="020B0604020202020204" pitchFamily="34" charset="0"/>
              <a:buChar char="•"/>
            </a:pPr>
            <a:endParaRPr lang="en-US" sz="2400" dirty="0" smtClean="0">
              <a:solidFill>
                <a:srgbClr val="17375E"/>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8000" y="5715000"/>
            <a:ext cx="1885950" cy="519958"/>
          </a:xfrm>
          <a:prstGeom prst="rect">
            <a:avLst/>
          </a:prstGeom>
        </p:spPr>
      </p:pic>
      <p:sp>
        <p:nvSpPr>
          <p:cNvPr id="3" name="Title 2"/>
          <p:cNvSpPr>
            <a:spLocks noGrp="1"/>
          </p:cNvSpPr>
          <p:nvPr>
            <p:ph type="ctrTitle"/>
          </p:nvPr>
        </p:nvSpPr>
        <p:spPr/>
        <p:txBody>
          <a:bodyPr/>
          <a:lstStyle/>
          <a:p>
            <a:r>
              <a:rPr lang="en-US" dirty="0">
                <a:solidFill>
                  <a:prstClr val="white"/>
                </a:solidFill>
                <a:cs typeface="Georgia"/>
              </a:rPr>
              <a:t>Emotional Intelligence 101</a:t>
            </a:r>
            <a:endParaRPr lang="en-US" dirty="0"/>
          </a:p>
        </p:txBody>
      </p:sp>
    </p:spTree>
    <p:extLst>
      <p:ext uri="{BB962C8B-B14F-4D97-AF65-F5344CB8AC3E}">
        <p14:creationId xmlns:p14="http://schemas.microsoft.com/office/powerpoint/2010/main" val="17078855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14400" y="1738223"/>
            <a:ext cx="7391400" cy="3431709"/>
          </a:xfrm>
          <a:prstGeom prst="rect">
            <a:avLst/>
          </a:prstGeom>
        </p:spPr>
        <p:txBody>
          <a:bodyPr wrap="square">
            <a:spAutoFit/>
          </a:bodyPr>
          <a:lstStyle/>
          <a:p>
            <a:pPr marL="914400" indent="-457200">
              <a:spcAft>
                <a:spcPts val="600"/>
              </a:spcAft>
              <a:buFont typeface="Arial" panose="020B0604020202020204" pitchFamily="34" charset="0"/>
              <a:buChar char="•"/>
            </a:pPr>
            <a:r>
              <a:rPr lang="en-US" sz="2400" dirty="0">
                <a:solidFill>
                  <a:schemeClr val="tx1">
                    <a:lumMod val="65000"/>
                    <a:lumOff val="35000"/>
                  </a:schemeClr>
                </a:solidFill>
              </a:rPr>
              <a:t>What is a current challenge that leads to emotional </a:t>
            </a:r>
            <a:r>
              <a:rPr lang="en-US" sz="2400" dirty="0" smtClean="0">
                <a:solidFill>
                  <a:schemeClr val="tx1">
                    <a:lumMod val="65000"/>
                    <a:lumOff val="35000"/>
                  </a:schemeClr>
                </a:solidFill>
              </a:rPr>
              <a:t>tension? </a:t>
            </a:r>
          </a:p>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What </a:t>
            </a:r>
            <a:r>
              <a:rPr lang="en-US" sz="2400" dirty="0">
                <a:solidFill>
                  <a:schemeClr val="tx1">
                    <a:lumMod val="65000"/>
                    <a:lumOff val="35000"/>
                  </a:schemeClr>
                </a:solidFill>
              </a:rPr>
              <a:t>feelings does that situation trigger</a:t>
            </a:r>
            <a:r>
              <a:rPr lang="en-US" sz="2400" dirty="0" smtClean="0">
                <a:solidFill>
                  <a:schemeClr val="tx1">
                    <a:lumMod val="65000"/>
                    <a:lumOff val="35000"/>
                  </a:schemeClr>
                </a:solidFill>
              </a:rPr>
              <a:t>?</a:t>
            </a:r>
          </a:p>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What </a:t>
            </a:r>
            <a:r>
              <a:rPr lang="en-US" sz="2400" dirty="0">
                <a:solidFill>
                  <a:schemeClr val="tx1">
                    <a:lumMod val="65000"/>
                    <a:lumOff val="35000"/>
                  </a:schemeClr>
                </a:solidFill>
              </a:rPr>
              <a:t>thoughts trigger those feelings</a:t>
            </a:r>
            <a:r>
              <a:rPr lang="en-US" sz="2400" dirty="0" smtClean="0">
                <a:solidFill>
                  <a:schemeClr val="tx1">
                    <a:lumMod val="65000"/>
                    <a:lumOff val="35000"/>
                  </a:schemeClr>
                </a:solidFill>
              </a:rPr>
              <a:t>?</a:t>
            </a:r>
          </a:p>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What is a different way to frame the situation?</a:t>
            </a:r>
          </a:p>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What </a:t>
            </a:r>
            <a:r>
              <a:rPr lang="en-US" sz="2400" dirty="0">
                <a:solidFill>
                  <a:schemeClr val="tx1">
                    <a:lumMod val="65000"/>
                    <a:lumOff val="35000"/>
                  </a:schemeClr>
                </a:solidFill>
              </a:rPr>
              <a:t>are some new ways to </a:t>
            </a:r>
            <a:r>
              <a:rPr lang="en-US" sz="2400" dirty="0" smtClean="0">
                <a:solidFill>
                  <a:schemeClr val="tx1">
                    <a:lumMod val="65000"/>
                    <a:lumOff val="35000"/>
                  </a:schemeClr>
                </a:solidFill>
              </a:rPr>
              <a:t>strengthen the relationships </a:t>
            </a:r>
            <a:r>
              <a:rPr lang="en-US" sz="2400" dirty="0">
                <a:solidFill>
                  <a:schemeClr val="tx1">
                    <a:lumMod val="65000"/>
                    <a:lumOff val="35000"/>
                  </a:schemeClr>
                </a:solidFill>
              </a:rPr>
              <a:t>in this situation</a:t>
            </a:r>
            <a:r>
              <a:rPr lang="en-US" sz="2400" dirty="0" smtClean="0">
                <a:solidFill>
                  <a:schemeClr val="tx1">
                    <a:lumMod val="65000"/>
                    <a:lumOff val="35000"/>
                  </a:schemeClr>
                </a:solidFill>
              </a:rPr>
              <a:t>?</a:t>
            </a:r>
          </a:p>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What </a:t>
            </a:r>
            <a:r>
              <a:rPr lang="en-US" sz="2400" dirty="0">
                <a:solidFill>
                  <a:schemeClr val="tx1">
                    <a:lumMod val="65000"/>
                    <a:lumOff val="35000"/>
                  </a:schemeClr>
                </a:solidFill>
              </a:rPr>
              <a:t>positive </a:t>
            </a:r>
            <a:r>
              <a:rPr lang="en-US" sz="2400" dirty="0" smtClean="0">
                <a:solidFill>
                  <a:schemeClr val="tx1">
                    <a:lumMod val="65000"/>
                    <a:lumOff val="35000"/>
                  </a:schemeClr>
                </a:solidFill>
              </a:rPr>
              <a:t>outcomes </a:t>
            </a:r>
            <a:r>
              <a:rPr lang="en-US" sz="2400" dirty="0">
                <a:solidFill>
                  <a:schemeClr val="tx1">
                    <a:lumMod val="65000"/>
                    <a:lumOff val="35000"/>
                  </a:schemeClr>
                </a:solidFill>
              </a:rPr>
              <a:t>can be generated?</a:t>
            </a:r>
            <a:endParaRPr lang="en-US" sz="2400" dirty="0" smtClean="0">
              <a:solidFill>
                <a:schemeClr val="tx1">
                  <a:lumMod val="65000"/>
                  <a:lumOff val="35000"/>
                </a:schemeClr>
              </a:solidFill>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8000" y="5715000"/>
            <a:ext cx="1885950" cy="519958"/>
          </a:xfrm>
          <a:prstGeom prst="rect">
            <a:avLst/>
          </a:prstGeom>
        </p:spPr>
      </p:pic>
      <p:sp>
        <p:nvSpPr>
          <p:cNvPr id="2" name="Title 1"/>
          <p:cNvSpPr>
            <a:spLocks noGrp="1"/>
          </p:cNvSpPr>
          <p:nvPr>
            <p:ph type="ctrTitle"/>
          </p:nvPr>
        </p:nvSpPr>
        <p:spPr/>
        <p:txBody>
          <a:bodyPr/>
          <a:lstStyle/>
          <a:p>
            <a:r>
              <a:rPr lang="en-US" dirty="0">
                <a:solidFill>
                  <a:prstClr val="white"/>
                </a:solidFill>
                <a:cs typeface="Georgia"/>
              </a:rPr>
              <a:t>Emotional Intelligence </a:t>
            </a:r>
            <a:r>
              <a:rPr lang="en-US" dirty="0" smtClean="0">
                <a:solidFill>
                  <a:prstClr val="white"/>
                </a:solidFill>
                <a:cs typeface="Georgia"/>
              </a:rPr>
              <a:t>exercise</a:t>
            </a:r>
            <a:endParaRPr lang="en-US" dirty="0"/>
          </a:p>
        </p:txBody>
      </p:sp>
    </p:spTree>
    <p:extLst>
      <p:ext uri="{BB962C8B-B14F-4D97-AF65-F5344CB8AC3E}">
        <p14:creationId xmlns:p14="http://schemas.microsoft.com/office/powerpoint/2010/main" val="18808795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44880" y="5303520"/>
            <a:ext cx="7284720" cy="48768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457200" y="1967061"/>
            <a:ext cx="7924800" cy="4355038"/>
          </a:xfrm>
          <a:prstGeom prst="rect">
            <a:avLst/>
          </a:prstGeom>
          <a:noFill/>
        </p:spPr>
        <p:txBody>
          <a:bodyPr wrap="square" rtlCol="0">
            <a:spAutoFit/>
          </a:bodyPr>
          <a:lstStyle/>
          <a:p>
            <a:pPr marL="457200">
              <a:spcAft>
                <a:spcPts val="600"/>
              </a:spcAft>
            </a:pPr>
            <a:r>
              <a:rPr lang="en-US" sz="2800" b="1" dirty="0" smtClean="0">
                <a:solidFill>
                  <a:schemeClr val="tx1">
                    <a:lumMod val="65000"/>
                    <a:lumOff val="35000"/>
                  </a:schemeClr>
                </a:solidFill>
              </a:rPr>
              <a:t>MODULE ONE</a:t>
            </a:r>
            <a:r>
              <a:rPr lang="en-US" sz="2800" dirty="0" smtClean="0">
                <a:solidFill>
                  <a:schemeClr val="tx1">
                    <a:lumMod val="65000"/>
                    <a:lumOff val="35000"/>
                  </a:schemeClr>
                </a:solidFill>
              </a:rPr>
              <a:t>: Human capital: a key competitive advantage</a:t>
            </a:r>
          </a:p>
          <a:p>
            <a:pPr marL="457200">
              <a:spcAft>
                <a:spcPts val="600"/>
              </a:spcAft>
            </a:pPr>
            <a:r>
              <a:rPr lang="en-US" sz="2800" b="1" dirty="0" smtClean="0">
                <a:solidFill>
                  <a:schemeClr val="tx1">
                    <a:lumMod val="65000"/>
                    <a:lumOff val="35000"/>
                  </a:schemeClr>
                </a:solidFill>
              </a:rPr>
              <a:t>MODULE TWO: </a:t>
            </a:r>
            <a:r>
              <a:rPr lang="en-US" sz="2800" dirty="0" smtClean="0">
                <a:solidFill>
                  <a:schemeClr val="tx1">
                    <a:lumMod val="65000"/>
                    <a:lumOff val="35000"/>
                  </a:schemeClr>
                </a:solidFill>
              </a:rPr>
              <a:t>Recruiting, onboarding, and culture building</a:t>
            </a:r>
          </a:p>
          <a:p>
            <a:pPr marL="457200">
              <a:spcAft>
                <a:spcPts val="600"/>
              </a:spcAft>
            </a:pPr>
            <a:r>
              <a:rPr lang="en-US" sz="2800" b="1" dirty="0" smtClean="0">
                <a:solidFill>
                  <a:schemeClr val="tx1">
                    <a:lumMod val="65000"/>
                    <a:lumOff val="35000"/>
                  </a:schemeClr>
                </a:solidFill>
              </a:rPr>
              <a:t>MODULE THREE: </a:t>
            </a:r>
            <a:r>
              <a:rPr lang="en-US" sz="2800" dirty="0" smtClean="0">
                <a:solidFill>
                  <a:schemeClr val="tx1">
                    <a:lumMod val="65000"/>
                    <a:lumOff val="35000"/>
                  </a:schemeClr>
                </a:solidFill>
              </a:rPr>
              <a:t>Compensation, benefits, and sharing equity broadly</a:t>
            </a:r>
          </a:p>
          <a:p>
            <a:pPr marL="457200">
              <a:spcAft>
                <a:spcPts val="600"/>
              </a:spcAft>
            </a:pPr>
            <a:r>
              <a:rPr lang="en-US" sz="2800" b="1" dirty="0" smtClean="0">
                <a:solidFill>
                  <a:schemeClr val="tx1">
                    <a:lumMod val="65000"/>
                    <a:lumOff val="35000"/>
                  </a:schemeClr>
                </a:solidFill>
              </a:rPr>
              <a:t>MODULE FOUR: </a:t>
            </a:r>
            <a:r>
              <a:rPr lang="en-US" sz="2800" dirty="0" smtClean="0">
                <a:solidFill>
                  <a:schemeClr val="tx1">
                    <a:lumMod val="65000"/>
                    <a:lumOff val="35000"/>
                  </a:schemeClr>
                </a:solidFill>
              </a:rPr>
              <a:t>Learning and development</a:t>
            </a:r>
          </a:p>
          <a:p>
            <a:pPr marL="457200">
              <a:spcAft>
                <a:spcPts val="600"/>
              </a:spcAft>
            </a:pPr>
            <a:r>
              <a:rPr lang="en-US" sz="2800" b="1" dirty="0" smtClean="0">
                <a:solidFill>
                  <a:schemeClr val="tx1">
                    <a:lumMod val="65000"/>
                    <a:lumOff val="35000"/>
                  </a:schemeClr>
                </a:solidFill>
              </a:rPr>
              <a:t>MODULE FIVE: </a:t>
            </a:r>
            <a:r>
              <a:rPr lang="en-US" sz="2800" dirty="0" smtClean="0">
                <a:solidFill>
                  <a:schemeClr val="tx1">
                    <a:lumMod val="65000"/>
                    <a:lumOff val="35000"/>
                  </a:schemeClr>
                </a:solidFill>
              </a:rPr>
              <a:t>Reenvisioning leadership</a:t>
            </a:r>
          </a:p>
          <a:p>
            <a:pPr marL="457200">
              <a:spcAft>
                <a:spcPts val="600"/>
              </a:spcAft>
            </a:pPr>
            <a:endParaRPr lang="en-US" sz="2800" dirty="0">
              <a:solidFill>
                <a:schemeClr val="tx1">
                  <a:lumMod val="65000"/>
                  <a:lumOff val="35000"/>
                </a:schemeClr>
              </a:solidFill>
            </a:endParaRPr>
          </a:p>
        </p:txBody>
      </p:sp>
      <p:sp>
        <p:nvSpPr>
          <p:cNvPr id="3" name="Title 2"/>
          <p:cNvSpPr>
            <a:spLocks noGrp="1"/>
          </p:cNvSpPr>
          <p:nvPr>
            <p:ph type="ctrTitle"/>
          </p:nvPr>
        </p:nvSpPr>
        <p:spPr/>
        <p:txBody>
          <a:bodyPr/>
          <a:lstStyle/>
          <a:p>
            <a:r>
              <a:rPr lang="en-US" dirty="0" smtClean="0"/>
              <a:t>The Modules</a:t>
            </a:r>
            <a:endParaRPr lang="en-US" dirty="0"/>
          </a:p>
        </p:txBody>
      </p:sp>
    </p:spTree>
    <p:extLst>
      <p:ext uri="{BB962C8B-B14F-4D97-AF65-F5344CB8AC3E}">
        <p14:creationId xmlns:p14="http://schemas.microsoft.com/office/powerpoint/2010/main" val="1155005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14400" y="1785878"/>
            <a:ext cx="7924800" cy="2862322"/>
          </a:xfrm>
          <a:prstGeom prst="rect">
            <a:avLst/>
          </a:prstGeom>
        </p:spPr>
        <p:txBody>
          <a:bodyPr wrap="square">
            <a:spAutoFit/>
          </a:bodyPr>
          <a:lstStyle/>
          <a:p>
            <a:pPr marL="800100" marR="0" lvl="1" indent="-342900">
              <a:spcBef>
                <a:spcPts val="0"/>
              </a:spcBef>
              <a:spcAft>
                <a:spcPts val="1200"/>
              </a:spcAft>
              <a:buFont typeface="Arial" panose="020B0604020202020204" pitchFamily="34" charset="0"/>
              <a:buChar char="•"/>
            </a:pPr>
            <a:r>
              <a:rPr lang="en-US" sz="2800" dirty="0" smtClean="0">
                <a:latin typeface="Calibri" panose="020F0502020204030204" pitchFamily="34" charset="0"/>
                <a:ea typeface="Times New Roman" panose="02020603050405020304" pitchFamily="18" charset="0"/>
                <a:cs typeface="Times New Roman" panose="02020603050405020304" pitchFamily="18" charset="0"/>
              </a:rPr>
              <a:t>Collaborative Leadership</a:t>
            </a:r>
            <a:endParaRPr lang="en-US" sz="2800" dirty="0">
              <a:latin typeface="Calibri" panose="020F0502020204030204" pitchFamily="34" charset="0"/>
              <a:ea typeface="Times New Roman" panose="02020603050405020304" pitchFamily="18" charset="0"/>
              <a:cs typeface="Times New Roman" panose="02020603050405020304" pitchFamily="18" charset="0"/>
            </a:endParaRPr>
          </a:p>
          <a:p>
            <a:pPr marL="1257300" marR="0" lvl="2" indent="-342900">
              <a:spcBef>
                <a:spcPts val="0"/>
              </a:spcBef>
              <a:spcAft>
                <a:spcPts val="1200"/>
              </a:spcAft>
              <a:buFont typeface="Courier New" panose="02070309020205020404" pitchFamily="49" charset="0"/>
              <a:buChar char="o"/>
            </a:pPr>
            <a:r>
              <a:rPr lang="en-US" sz="2800" dirty="0">
                <a:latin typeface="Calibri" panose="020F0502020204030204" pitchFamily="34" charset="0"/>
                <a:ea typeface="Times New Roman" panose="02020603050405020304" pitchFamily="18" charset="0"/>
                <a:cs typeface="Times New Roman" panose="02020603050405020304" pitchFamily="18" charset="0"/>
              </a:rPr>
              <a:t>EQ </a:t>
            </a:r>
            <a:r>
              <a:rPr lang="en-US" sz="2800" dirty="0" smtClean="0">
                <a:latin typeface="Calibri" panose="020F0502020204030204" pitchFamily="34" charset="0"/>
                <a:ea typeface="Times New Roman" panose="02020603050405020304" pitchFamily="18" charset="0"/>
                <a:cs typeface="Times New Roman" panose="02020603050405020304" pitchFamily="18" charset="0"/>
              </a:rPr>
              <a:t>101</a:t>
            </a:r>
            <a:endParaRPr lang="en-US" sz="2800" dirty="0">
              <a:latin typeface="Calibri" panose="020F0502020204030204" pitchFamily="34" charset="0"/>
              <a:ea typeface="Times New Roman" panose="02020603050405020304" pitchFamily="18" charset="0"/>
              <a:cs typeface="Times New Roman" panose="02020603050405020304" pitchFamily="18" charset="0"/>
            </a:endParaRPr>
          </a:p>
          <a:p>
            <a:pPr marL="1257300" marR="0" lvl="2" indent="-342900">
              <a:spcBef>
                <a:spcPts val="0"/>
              </a:spcBef>
              <a:spcAft>
                <a:spcPts val="1200"/>
              </a:spcAft>
              <a:buFont typeface="Courier New" panose="02070309020205020404" pitchFamily="49" charset="0"/>
              <a:buChar char="o"/>
            </a:pPr>
            <a:r>
              <a:rPr lang="en-US" sz="2800" dirty="0" smtClean="0">
                <a:latin typeface="Calibri" panose="020F0502020204030204" pitchFamily="34" charset="0"/>
                <a:ea typeface="Times New Roman" panose="02020603050405020304" pitchFamily="18" charset="0"/>
                <a:cs typeface="Times New Roman" panose="02020603050405020304" pitchFamily="18" charset="0"/>
              </a:rPr>
              <a:t>Humble Inquiry</a:t>
            </a:r>
            <a:endParaRPr lang="en-US" sz="2800" dirty="0">
              <a:latin typeface="Calibri" panose="020F0502020204030204" pitchFamily="34" charset="0"/>
              <a:ea typeface="Times New Roman" panose="02020603050405020304" pitchFamily="18" charset="0"/>
              <a:cs typeface="Times New Roman" panose="02020603050405020304" pitchFamily="18" charset="0"/>
            </a:endParaRPr>
          </a:p>
          <a:p>
            <a:pPr marL="800100" marR="0" lvl="1" indent="-342900">
              <a:spcBef>
                <a:spcPts val="0"/>
              </a:spcBef>
              <a:spcAft>
                <a:spcPts val="1200"/>
              </a:spcAft>
              <a:buFont typeface="Arial" panose="020B0604020202020204" pitchFamily="34" charset="0"/>
              <a:buChar char="•"/>
            </a:pPr>
            <a:r>
              <a:rPr lang="en-US" sz="2800" dirty="0">
                <a:latin typeface="Calibri" panose="020F0502020204030204" pitchFamily="34" charset="0"/>
                <a:ea typeface="Times New Roman" panose="02020603050405020304" pitchFamily="18" charset="0"/>
                <a:cs typeface="Times New Roman" panose="02020603050405020304" pitchFamily="18" charset="0"/>
              </a:rPr>
              <a:t>Participatory decision making</a:t>
            </a:r>
          </a:p>
          <a:p>
            <a:pPr marL="800100" marR="0" lvl="1" indent="-342900">
              <a:spcBef>
                <a:spcPts val="0"/>
              </a:spcBef>
              <a:spcAft>
                <a:spcPts val="1200"/>
              </a:spcAft>
              <a:buFont typeface="Arial" panose="020B0604020202020204" pitchFamily="34" charset="0"/>
              <a:buChar char="•"/>
            </a:pPr>
            <a:r>
              <a:rPr lang="en-US" sz="2800" dirty="0" smtClean="0">
                <a:latin typeface="Calibri" panose="020F0502020204030204" pitchFamily="34" charset="0"/>
                <a:ea typeface="Times New Roman" panose="02020603050405020304" pitchFamily="18" charset="0"/>
                <a:cs typeface="Times New Roman" panose="02020603050405020304" pitchFamily="18" charset="0"/>
              </a:rPr>
              <a:t>Open </a:t>
            </a:r>
            <a:r>
              <a:rPr lang="en-US" sz="2800" dirty="0">
                <a:latin typeface="Calibri" panose="020F0502020204030204" pitchFamily="34" charset="0"/>
                <a:ea typeface="Times New Roman" panose="02020603050405020304" pitchFamily="18" charset="0"/>
                <a:cs typeface="Times New Roman" panose="02020603050405020304" pitchFamily="18" charset="0"/>
              </a:rPr>
              <a:t>book </a:t>
            </a:r>
            <a:r>
              <a:rPr lang="en-US" sz="2800" dirty="0" smtClean="0">
                <a:latin typeface="Calibri" panose="020F0502020204030204" pitchFamily="34" charset="0"/>
                <a:ea typeface="Times New Roman" panose="02020603050405020304" pitchFamily="18" charset="0"/>
                <a:cs typeface="Times New Roman" panose="02020603050405020304" pitchFamily="18" charset="0"/>
              </a:rPr>
              <a:t>management</a:t>
            </a:r>
          </a:p>
        </p:txBody>
      </p:sp>
      <p:pic>
        <p:nvPicPr>
          <p:cNvPr id="7" name="Picture 6"/>
          <p:cNvPicPr>
            <a:picLocks noChangeAspect="1"/>
          </p:cNvPicPr>
          <p:nvPr/>
        </p:nvPicPr>
        <p:blipFill>
          <a:blip r:embed="rId3"/>
          <a:stretch>
            <a:fillRect/>
          </a:stretch>
        </p:blipFill>
        <p:spPr>
          <a:xfrm>
            <a:off x="6726773" y="5806395"/>
            <a:ext cx="1883827" cy="518205"/>
          </a:xfrm>
          <a:prstGeom prst="rect">
            <a:avLst/>
          </a:prstGeom>
        </p:spPr>
      </p:pic>
      <p:sp>
        <p:nvSpPr>
          <p:cNvPr id="2" name="Title 1"/>
          <p:cNvSpPr>
            <a:spLocks noGrp="1"/>
          </p:cNvSpPr>
          <p:nvPr>
            <p:ph type="ctrTitle"/>
          </p:nvPr>
        </p:nvSpPr>
        <p:spPr/>
        <p:txBody>
          <a:bodyPr/>
          <a:lstStyle/>
          <a:p>
            <a:r>
              <a:rPr lang="en-US" dirty="0" smtClean="0"/>
              <a:t>Today’s session</a:t>
            </a:r>
            <a:endParaRPr lang="en-US" dirty="0"/>
          </a:p>
        </p:txBody>
      </p:sp>
    </p:spTree>
    <p:extLst>
      <p:ext uri="{BB962C8B-B14F-4D97-AF65-F5344CB8AC3E}">
        <p14:creationId xmlns:p14="http://schemas.microsoft.com/office/powerpoint/2010/main" val="3989720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5750" y="2162175"/>
            <a:ext cx="8572500" cy="2533650"/>
          </a:xfrm>
          <a:prstGeom prst="rect">
            <a:avLst/>
          </a:prstGeom>
        </p:spPr>
      </p:pic>
      <p:sp>
        <p:nvSpPr>
          <p:cNvPr id="3" name="Title 2"/>
          <p:cNvSpPr>
            <a:spLocks noGrp="1"/>
          </p:cNvSpPr>
          <p:nvPr>
            <p:ph type="ctrTitle"/>
          </p:nvPr>
        </p:nvSpPr>
        <p:spPr/>
        <p:txBody>
          <a:bodyPr/>
          <a:lstStyle/>
          <a:p>
            <a:r>
              <a:rPr lang="en-US" dirty="0" err="1">
                <a:solidFill>
                  <a:prstClr val="white"/>
                </a:solidFill>
                <a:effectLst/>
                <a:cs typeface="Georgia"/>
              </a:rPr>
              <a:t>Reenvisioning</a:t>
            </a:r>
            <a:r>
              <a:rPr lang="en-US" dirty="0">
                <a:solidFill>
                  <a:prstClr val="white"/>
                </a:solidFill>
                <a:effectLst/>
                <a:cs typeface="Georgia"/>
              </a:rPr>
              <a:t> Leadership</a:t>
            </a:r>
            <a:endParaRPr lang="en-US" dirty="0">
              <a:effectLst/>
              <a:cs typeface="Georgia"/>
            </a:endParaRPr>
          </a:p>
        </p:txBody>
      </p:sp>
    </p:spTree>
    <p:extLst>
      <p:ext uri="{BB962C8B-B14F-4D97-AF65-F5344CB8AC3E}">
        <p14:creationId xmlns:p14="http://schemas.microsoft.com/office/powerpoint/2010/main" val="227070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85800" y="1738223"/>
            <a:ext cx="7391400" cy="2400657"/>
          </a:xfrm>
          <a:prstGeom prst="rect">
            <a:avLst/>
          </a:prstGeom>
        </p:spPr>
        <p:txBody>
          <a:bodyPr wrap="square">
            <a:spAutoFit/>
          </a:bodyPr>
          <a:lstStyle/>
          <a:p>
            <a:pPr marL="800100" indent="-342900">
              <a:spcAft>
                <a:spcPts val="600"/>
              </a:spcAft>
              <a:buFont typeface="Arial" panose="020B0604020202020204" pitchFamily="34" charset="0"/>
              <a:buChar char="•"/>
            </a:pPr>
            <a:r>
              <a:rPr lang="en-US" sz="2800" dirty="0" smtClean="0">
                <a:solidFill>
                  <a:schemeClr val="tx1">
                    <a:lumMod val="65000"/>
                    <a:lumOff val="35000"/>
                  </a:schemeClr>
                </a:solidFill>
              </a:rPr>
              <a:t>What kind of leader are you? Collaborative, top down?</a:t>
            </a:r>
          </a:p>
          <a:p>
            <a:pPr marL="800100" indent="-342900">
              <a:spcAft>
                <a:spcPts val="600"/>
              </a:spcAft>
              <a:buFont typeface="Arial" panose="020B0604020202020204" pitchFamily="34" charset="0"/>
              <a:buChar char="•"/>
            </a:pPr>
            <a:r>
              <a:rPr lang="en-US" sz="2800" dirty="0" smtClean="0">
                <a:solidFill>
                  <a:schemeClr val="tx1">
                    <a:lumMod val="65000"/>
                    <a:lumOff val="35000"/>
                  </a:schemeClr>
                </a:solidFill>
              </a:rPr>
              <a:t>How much management experience do you have? </a:t>
            </a:r>
          </a:p>
          <a:p>
            <a:pPr marL="800100" indent="-342900">
              <a:spcAft>
                <a:spcPts val="600"/>
              </a:spcAft>
              <a:buFont typeface="Arial" panose="020B0604020202020204" pitchFamily="34" charset="0"/>
              <a:buChar char="•"/>
            </a:pPr>
            <a:r>
              <a:rPr lang="en-US" sz="2800" dirty="0" smtClean="0">
                <a:solidFill>
                  <a:schemeClr val="tx1">
                    <a:lumMod val="65000"/>
                    <a:lumOff val="35000"/>
                  </a:schemeClr>
                </a:solidFill>
              </a:rPr>
              <a:t>Have you had management training?</a:t>
            </a:r>
          </a:p>
        </p:txBody>
      </p:sp>
      <p:pic>
        <p:nvPicPr>
          <p:cNvPr id="6" name="Picture 5"/>
          <p:cNvPicPr>
            <a:picLocks noChangeAspect="1"/>
          </p:cNvPicPr>
          <p:nvPr/>
        </p:nvPicPr>
        <p:blipFill>
          <a:blip r:embed="rId3"/>
          <a:stretch>
            <a:fillRect/>
          </a:stretch>
        </p:blipFill>
        <p:spPr>
          <a:xfrm>
            <a:off x="6726773" y="5806395"/>
            <a:ext cx="1883827" cy="518205"/>
          </a:xfrm>
          <a:prstGeom prst="rect">
            <a:avLst/>
          </a:prstGeom>
        </p:spPr>
      </p:pic>
      <p:sp>
        <p:nvSpPr>
          <p:cNvPr id="2" name="Title 1"/>
          <p:cNvSpPr>
            <a:spLocks noGrp="1"/>
          </p:cNvSpPr>
          <p:nvPr>
            <p:ph type="ctrTitle"/>
          </p:nvPr>
        </p:nvSpPr>
        <p:spPr/>
        <p:txBody>
          <a:bodyPr/>
          <a:lstStyle/>
          <a:p>
            <a:r>
              <a:rPr lang="en-US" dirty="0" smtClean="0"/>
              <a:t>Leadership Style Check in</a:t>
            </a:r>
            <a:endParaRPr lang="en-US" dirty="0"/>
          </a:p>
        </p:txBody>
      </p:sp>
    </p:spTree>
    <p:extLst>
      <p:ext uri="{BB962C8B-B14F-4D97-AF65-F5344CB8AC3E}">
        <p14:creationId xmlns:p14="http://schemas.microsoft.com/office/powerpoint/2010/main" val="2509665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09600" y="1738223"/>
            <a:ext cx="7467600" cy="4001095"/>
          </a:xfrm>
          <a:prstGeom prst="rect">
            <a:avLst/>
          </a:prstGeom>
        </p:spPr>
        <p:txBody>
          <a:bodyPr wrap="square">
            <a:spAutoFit/>
          </a:bodyPr>
          <a:lstStyle/>
          <a:p>
            <a:pPr marL="800100" indent="-342900">
              <a:spcBef>
                <a:spcPts val="600"/>
              </a:spcBef>
              <a:spcAft>
                <a:spcPts val="600"/>
              </a:spcAft>
              <a:buFont typeface="Arial" panose="020B0604020202020204" pitchFamily="34" charset="0"/>
              <a:buChar char="•"/>
            </a:pPr>
            <a:r>
              <a:rPr lang="en-US" sz="2800" b="1" dirty="0">
                <a:solidFill>
                  <a:srgbClr val="C00000"/>
                </a:solidFill>
              </a:rPr>
              <a:t>Pragmatist</a:t>
            </a:r>
            <a:r>
              <a:rPr lang="en-US" sz="2800" b="1" dirty="0">
                <a:solidFill>
                  <a:schemeClr val="tx1">
                    <a:lumMod val="65000"/>
                    <a:lumOff val="35000"/>
                  </a:schemeClr>
                </a:solidFill>
              </a:rPr>
              <a:t> </a:t>
            </a:r>
            <a:r>
              <a:rPr lang="en-US" sz="2800" dirty="0">
                <a:solidFill>
                  <a:schemeClr val="tx1">
                    <a:lumMod val="65000"/>
                    <a:lumOff val="35000"/>
                  </a:schemeClr>
                </a:solidFill>
              </a:rPr>
              <a:t>- driven, competitive, </a:t>
            </a:r>
            <a:r>
              <a:rPr lang="en-US" sz="2800" dirty="0" smtClean="0">
                <a:solidFill>
                  <a:schemeClr val="tx1">
                    <a:lumMod val="65000"/>
                    <a:lumOff val="35000"/>
                  </a:schemeClr>
                </a:solidFill>
              </a:rPr>
              <a:t>value </a:t>
            </a:r>
            <a:r>
              <a:rPr lang="en-US" sz="2800" dirty="0">
                <a:solidFill>
                  <a:schemeClr val="tx1">
                    <a:lumMod val="65000"/>
                    <a:lumOff val="35000"/>
                  </a:schemeClr>
                </a:solidFill>
              </a:rPr>
              <a:t>hitting </a:t>
            </a:r>
            <a:r>
              <a:rPr lang="en-US" sz="2800" dirty="0" smtClean="0">
                <a:solidFill>
                  <a:schemeClr val="tx1">
                    <a:lumMod val="65000"/>
                    <a:lumOff val="35000"/>
                  </a:schemeClr>
                </a:solidFill>
              </a:rPr>
              <a:t>goals above all else</a:t>
            </a:r>
            <a:endParaRPr lang="en-US" sz="2800" dirty="0">
              <a:solidFill>
                <a:schemeClr val="tx1">
                  <a:lumMod val="65000"/>
                  <a:lumOff val="35000"/>
                </a:schemeClr>
              </a:solidFill>
            </a:endParaRPr>
          </a:p>
          <a:p>
            <a:pPr marL="800100" indent="-342900">
              <a:spcBef>
                <a:spcPts val="600"/>
              </a:spcBef>
              <a:spcAft>
                <a:spcPts val="600"/>
              </a:spcAft>
              <a:buFont typeface="Arial" panose="020B0604020202020204" pitchFamily="34" charset="0"/>
              <a:buChar char="•"/>
            </a:pPr>
            <a:r>
              <a:rPr lang="en-US" sz="2800" b="1" dirty="0">
                <a:solidFill>
                  <a:srgbClr val="7030A0"/>
                </a:solidFill>
              </a:rPr>
              <a:t>Idealist</a:t>
            </a:r>
            <a:r>
              <a:rPr lang="en-US" sz="2800" dirty="0">
                <a:solidFill>
                  <a:srgbClr val="7030A0"/>
                </a:solidFill>
              </a:rPr>
              <a:t> </a:t>
            </a:r>
            <a:r>
              <a:rPr lang="en-US" sz="2800" dirty="0">
                <a:solidFill>
                  <a:schemeClr val="tx1">
                    <a:lumMod val="65000"/>
                    <a:lumOff val="35000"/>
                  </a:schemeClr>
                </a:solidFill>
              </a:rPr>
              <a:t>- high-energy achievers who believe in the positive potential of </a:t>
            </a:r>
            <a:r>
              <a:rPr lang="en-US" sz="2800" dirty="0" smtClean="0">
                <a:solidFill>
                  <a:schemeClr val="tx1">
                    <a:lumMod val="65000"/>
                    <a:lumOff val="35000"/>
                  </a:schemeClr>
                </a:solidFill>
              </a:rPr>
              <a:t>everyone</a:t>
            </a:r>
            <a:endParaRPr lang="en-US" sz="2800" dirty="0">
              <a:solidFill>
                <a:schemeClr val="tx1">
                  <a:lumMod val="65000"/>
                  <a:lumOff val="35000"/>
                </a:schemeClr>
              </a:solidFill>
            </a:endParaRPr>
          </a:p>
          <a:p>
            <a:pPr marL="800100" indent="-342900">
              <a:spcBef>
                <a:spcPts val="600"/>
              </a:spcBef>
              <a:spcAft>
                <a:spcPts val="600"/>
              </a:spcAft>
              <a:buFont typeface="Arial" panose="020B0604020202020204" pitchFamily="34" charset="0"/>
              <a:buChar char="•"/>
            </a:pPr>
            <a:r>
              <a:rPr lang="en-US" sz="2800" b="1" dirty="0">
                <a:solidFill>
                  <a:schemeClr val="accent3">
                    <a:lumMod val="50000"/>
                  </a:schemeClr>
                </a:solidFill>
              </a:rPr>
              <a:t>Steward</a:t>
            </a:r>
            <a:r>
              <a:rPr lang="en-US" sz="2800" dirty="0">
                <a:solidFill>
                  <a:schemeClr val="tx1">
                    <a:lumMod val="65000"/>
                    <a:lumOff val="35000"/>
                  </a:schemeClr>
                </a:solidFill>
              </a:rPr>
              <a:t> - dependable, loyal and </a:t>
            </a:r>
            <a:r>
              <a:rPr lang="en-US" sz="2800" dirty="0" smtClean="0">
                <a:solidFill>
                  <a:schemeClr val="tx1">
                    <a:lumMod val="65000"/>
                    <a:lumOff val="35000"/>
                  </a:schemeClr>
                </a:solidFill>
              </a:rPr>
              <a:t>helpful; value </a:t>
            </a:r>
            <a:r>
              <a:rPr lang="en-US" sz="2800" dirty="0">
                <a:solidFill>
                  <a:schemeClr val="tx1">
                    <a:lumMod val="65000"/>
                    <a:lumOff val="35000"/>
                  </a:schemeClr>
                </a:solidFill>
              </a:rPr>
              <a:t>rules, process and </a:t>
            </a:r>
            <a:r>
              <a:rPr lang="en-US" sz="2800" dirty="0" smtClean="0">
                <a:solidFill>
                  <a:schemeClr val="tx1">
                    <a:lumMod val="65000"/>
                    <a:lumOff val="35000"/>
                  </a:schemeClr>
                </a:solidFill>
              </a:rPr>
              <a:t>cooperation</a:t>
            </a:r>
            <a:endParaRPr lang="en-US" sz="2800" dirty="0">
              <a:solidFill>
                <a:schemeClr val="tx1">
                  <a:lumMod val="65000"/>
                  <a:lumOff val="35000"/>
                </a:schemeClr>
              </a:solidFill>
            </a:endParaRPr>
          </a:p>
          <a:p>
            <a:pPr marL="800100" indent="-342900">
              <a:spcBef>
                <a:spcPts val="600"/>
              </a:spcBef>
              <a:spcAft>
                <a:spcPts val="600"/>
              </a:spcAft>
              <a:buFont typeface="Arial" panose="020B0604020202020204" pitchFamily="34" charset="0"/>
              <a:buChar char="•"/>
            </a:pPr>
            <a:r>
              <a:rPr lang="en-US" sz="2800" b="1" dirty="0">
                <a:solidFill>
                  <a:schemeClr val="accent1">
                    <a:lumMod val="75000"/>
                  </a:schemeClr>
                </a:solidFill>
              </a:rPr>
              <a:t>Diplomat</a:t>
            </a:r>
            <a:r>
              <a:rPr lang="en-US" sz="2800" dirty="0">
                <a:solidFill>
                  <a:schemeClr val="tx1">
                    <a:lumMod val="65000"/>
                    <a:lumOff val="35000"/>
                  </a:schemeClr>
                </a:solidFill>
              </a:rPr>
              <a:t> - kind, social, and </a:t>
            </a:r>
            <a:r>
              <a:rPr lang="en-US" sz="2800" dirty="0" smtClean="0">
                <a:solidFill>
                  <a:schemeClr val="tx1">
                    <a:lumMod val="65000"/>
                    <a:lumOff val="35000"/>
                  </a:schemeClr>
                </a:solidFill>
              </a:rPr>
              <a:t>giving; able </a:t>
            </a:r>
            <a:r>
              <a:rPr lang="en-US" sz="2800" dirty="0">
                <a:solidFill>
                  <a:schemeClr val="tx1">
                    <a:lumMod val="65000"/>
                    <a:lumOff val="35000"/>
                  </a:schemeClr>
                </a:solidFill>
              </a:rPr>
              <a:t>to resolve conflicts </a:t>
            </a:r>
            <a:r>
              <a:rPr lang="en-US" sz="2800" dirty="0" smtClean="0">
                <a:solidFill>
                  <a:schemeClr val="tx1">
                    <a:lumMod val="65000"/>
                    <a:lumOff val="35000"/>
                  </a:schemeClr>
                </a:solidFill>
              </a:rPr>
              <a:t>peacefully</a:t>
            </a:r>
            <a:endParaRPr lang="en-US" sz="2800" dirty="0">
              <a:solidFill>
                <a:schemeClr val="tx1">
                  <a:lumMod val="65000"/>
                  <a:lumOff val="35000"/>
                </a:schemeClr>
              </a:solidFill>
            </a:endParaRPr>
          </a:p>
        </p:txBody>
      </p:sp>
      <p:pic>
        <p:nvPicPr>
          <p:cNvPr id="6" name="Picture 5"/>
          <p:cNvPicPr>
            <a:picLocks noChangeAspect="1"/>
          </p:cNvPicPr>
          <p:nvPr/>
        </p:nvPicPr>
        <p:blipFill>
          <a:blip r:embed="rId3"/>
          <a:stretch>
            <a:fillRect/>
          </a:stretch>
        </p:blipFill>
        <p:spPr>
          <a:xfrm>
            <a:off x="6726773" y="5806395"/>
            <a:ext cx="1883827" cy="518205"/>
          </a:xfrm>
          <a:prstGeom prst="rect">
            <a:avLst/>
          </a:prstGeom>
        </p:spPr>
      </p:pic>
      <p:sp>
        <p:nvSpPr>
          <p:cNvPr id="2" name="Title 1"/>
          <p:cNvSpPr>
            <a:spLocks noGrp="1"/>
          </p:cNvSpPr>
          <p:nvPr>
            <p:ph type="ctrTitle"/>
          </p:nvPr>
        </p:nvSpPr>
        <p:spPr/>
        <p:txBody>
          <a:bodyPr/>
          <a:lstStyle/>
          <a:p>
            <a:r>
              <a:rPr lang="en-US" dirty="0" smtClean="0"/>
              <a:t>Leadership Styles</a:t>
            </a:r>
            <a:endParaRPr lang="en-US" dirty="0"/>
          </a:p>
        </p:txBody>
      </p:sp>
    </p:spTree>
    <p:extLst>
      <p:ext uri="{BB962C8B-B14F-4D97-AF65-F5344CB8AC3E}">
        <p14:creationId xmlns:p14="http://schemas.microsoft.com/office/powerpoint/2010/main" val="4177971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57200" y="1738223"/>
            <a:ext cx="8153400" cy="3847207"/>
          </a:xfrm>
          <a:prstGeom prst="rect">
            <a:avLst/>
          </a:prstGeom>
        </p:spPr>
        <p:txBody>
          <a:bodyPr wrap="square">
            <a:spAutoFit/>
          </a:bodyPr>
          <a:lstStyle/>
          <a:p>
            <a:pPr marL="800100" indent="-342900">
              <a:spcAft>
                <a:spcPts val="600"/>
              </a:spcAft>
              <a:buFont typeface="Arial" charset="0"/>
              <a:buChar char="•"/>
            </a:pPr>
            <a:r>
              <a:rPr lang="en-US" sz="2800" b="1" dirty="0" smtClean="0">
                <a:solidFill>
                  <a:schemeClr val="tx1">
                    <a:lumMod val="65000"/>
                    <a:lumOff val="35000"/>
                  </a:schemeClr>
                </a:solidFill>
              </a:rPr>
              <a:t>“Servant Leadership” </a:t>
            </a:r>
            <a:r>
              <a:rPr lang="en-US" sz="2800" dirty="0" smtClean="0">
                <a:solidFill>
                  <a:schemeClr val="tx1">
                    <a:lumMod val="65000"/>
                    <a:lumOff val="35000"/>
                  </a:schemeClr>
                </a:solidFill>
              </a:rPr>
              <a:t>– Helping other people develop and perform as highly as possible</a:t>
            </a:r>
          </a:p>
          <a:p>
            <a:pPr marL="800100" indent="-342900">
              <a:spcAft>
                <a:spcPts val="600"/>
              </a:spcAft>
              <a:buFont typeface="Arial" charset="0"/>
              <a:buChar char="•"/>
            </a:pPr>
            <a:r>
              <a:rPr lang="en-US" sz="2800" b="1" dirty="0" smtClean="0">
                <a:solidFill>
                  <a:schemeClr val="tx1">
                    <a:lumMod val="65000"/>
                    <a:lumOff val="35000"/>
                  </a:schemeClr>
                </a:solidFill>
              </a:rPr>
              <a:t>Humility and respect </a:t>
            </a:r>
            <a:r>
              <a:rPr lang="en-US" sz="2800" dirty="0" smtClean="0">
                <a:solidFill>
                  <a:schemeClr val="tx1">
                    <a:lumMod val="65000"/>
                    <a:lumOff val="35000"/>
                  </a:schemeClr>
                </a:solidFill>
              </a:rPr>
              <a:t>– willingness to listen to and  tap the ingenuity of all team members, regardless of their position</a:t>
            </a:r>
          </a:p>
          <a:p>
            <a:pPr marL="800100" indent="-342900">
              <a:spcAft>
                <a:spcPts val="600"/>
              </a:spcAft>
              <a:buFont typeface="Arial" charset="0"/>
              <a:buChar char="•"/>
            </a:pPr>
            <a:r>
              <a:rPr lang="en-US" sz="2800" b="1" dirty="0">
                <a:solidFill>
                  <a:schemeClr val="tx1">
                    <a:lumMod val="65000"/>
                    <a:lumOff val="35000"/>
                  </a:schemeClr>
                </a:solidFill>
              </a:rPr>
              <a:t>Inspiring</a:t>
            </a:r>
            <a:r>
              <a:rPr lang="en-US" sz="2800" dirty="0">
                <a:solidFill>
                  <a:schemeClr val="tx1">
                    <a:lumMod val="65000"/>
                    <a:lumOff val="35000"/>
                  </a:schemeClr>
                </a:solidFill>
              </a:rPr>
              <a:t> </a:t>
            </a:r>
            <a:r>
              <a:rPr lang="en-US" sz="2800" b="1" dirty="0">
                <a:solidFill>
                  <a:schemeClr val="tx1">
                    <a:lumMod val="65000"/>
                    <a:lumOff val="35000"/>
                  </a:schemeClr>
                </a:solidFill>
              </a:rPr>
              <a:t>all to pursue a shared vision</a:t>
            </a:r>
          </a:p>
          <a:p>
            <a:pPr marL="800100" indent="-342900">
              <a:spcAft>
                <a:spcPts val="600"/>
              </a:spcAft>
              <a:buFont typeface="Arial" charset="0"/>
              <a:buChar char="•"/>
            </a:pPr>
            <a:r>
              <a:rPr lang="en-US" sz="2800" b="1" dirty="0" smtClean="0">
                <a:solidFill>
                  <a:schemeClr val="tx1">
                    <a:lumMod val="65000"/>
                    <a:lumOff val="35000"/>
                  </a:schemeClr>
                </a:solidFill>
              </a:rPr>
              <a:t>Accountability without blame </a:t>
            </a:r>
            <a:r>
              <a:rPr lang="en-US" sz="2800" dirty="0" smtClean="0">
                <a:solidFill>
                  <a:schemeClr val="tx1">
                    <a:lumMod val="65000"/>
                    <a:lumOff val="35000"/>
                  </a:schemeClr>
                </a:solidFill>
              </a:rPr>
              <a:t>– self and team</a:t>
            </a:r>
          </a:p>
          <a:p>
            <a:pPr marL="800100" indent="-342900">
              <a:spcAft>
                <a:spcPts val="600"/>
              </a:spcAft>
              <a:buFont typeface="Arial" charset="0"/>
              <a:buChar char="•"/>
            </a:pPr>
            <a:r>
              <a:rPr lang="en-US" sz="2800" b="1" dirty="0" smtClean="0">
                <a:solidFill>
                  <a:schemeClr val="tx1">
                    <a:lumMod val="65000"/>
                    <a:lumOff val="35000"/>
                  </a:schemeClr>
                </a:solidFill>
              </a:rPr>
              <a:t>Sharing credit broadly</a:t>
            </a:r>
          </a:p>
        </p:txBody>
      </p:sp>
      <p:pic>
        <p:nvPicPr>
          <p:cNvPr id="6" name="Picture 5"/>
          <p:cNvPicPr>
            <a:picLocks noChangeAspect="1"/>
          </p:cNvPicPr>
          <p:nvPr/>
        </p:nvPicPr>
        <p:blipFill>
          <a:blip r:embed="rId3"/>
          <a:stretch>
            <a:fillRect/>
          </a:stretch>
        </p:blipFill>
        <p:spPr>
          <a:xfrm>
            <a:off x="6726773" y="5806395"/>
            <a:ext cx="1883827" cy="518205"/>
          </a:xfrm>
          <a:prstGeom prst="rect">
            <a:avLst/>
          </a:prstGeom>
        </p:spPr>
      </p:pic>
      <p:sp>
        <p:nvSpPr>
          <p:cNvPr id="2" name="Title 1"/>
          <p:cNvSpPr>
            <a:spLocks noGrp="1"/>
          </p:cNvSpPr>
          <p:nvPr>
            <p:ph type="ctrTitle"/>
          </p:nvPr>
        </p:nvSpPr>
        <p:spPr/>
        <p:txBody>
          <a:bodyPr/>
          <a:lstStyle/>
          <a:p>
            <a:r>
              <a:rPr lang="en-US" dirty="0">
                <a:solidFill>
                  <a:prstClr val="white"/>
                </a:solidFill>
                <a:cs typeface="Georgia"/>
              </a:rPr>
              <a:t>Collaborative Leadership Principles</a:t>
            </a:r>
            <a:endParaRPr lang="en-US" dirty="0">
              <a:cs typeface="Georgia"/>
            </a:endParaRPr>
          </a:p>
        </p:txBody>
      </p:sp>
    </p:spTree>
    <p:extLst>
      <p:ext uri="{BB962C8B-B14F-4D97-AF65-F5344CB8AC3E}">
        <p14:creationId xmlns:p14="http://schemas.microsoft.com/office/powerpoint/2010/main" val="258525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4325</TotalTime>
  <Words>4653</Words>
  <Application>Microsoft Macintosh PowerPoint</Application>
  <PresentationFormat>On-screen Show (4:3)</PresentationFormat>
  <Paragraphs>316</Paragraphs>
  <Slides>32</Slides>
  <Notes>32</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PowerPoint Presentation</vt:lpstr>
      <vt:lpstr>Grounding Principles</vt:lpstr>
      <vt:lpstr>PowerPoint Presentation</vt:lpstr>
      <vt:lpstr>The Modules</vt:lpstr>
      <vt:lpstr>Today’s session</vt:lpstr>
      <vt:lpstr>Reenvisioning Leadership</vt:lpstr>
      <vt:lpstr>Leadership Style Check in</vt:lpstr>
      <vt:lpstr>Leadership Styles</vt:lpstr>
      <vt:lpstr>Collaborative Leadership Principles</vt:lpstr>
      <vt:lpstr>Emotional Intelligence Check in</vt:lpstr>
      <vt:lpstr>Emotional Intelligence 101</vt:lpstr>
      <vt:lpstr>Emotional Intelligence Quiz</vt:lpstr>
      <vt:lpstr>Humble Inquiry</vt:lpstr>
      <vt:lpstr>Humble Inquiry</vt:lpstr>
      <vt:lpstr>Humble Inquiry</vt:lpstr>
      <vt:lpstr>Participatory Management</vt:lpstr>
      <vt:lpstr>Participatory Management</vt:lpstr>
      <vt:lpstr>Participatory Management</vt:lpstr>
      <vt:lpstr>New Belgium</vt:lpstr>
      <vt:lpstr>Open Book Management</vt:lpstr>
      <vt:lpstr>Open Book Management</vt:lpstr>
      <vt:lpstr>Open Book Management</vt:lpstr>
      <vt:lpstr>Open Book Management</vt:lpstr>
      <vt:lpstr>Open Book Management</vt:lpstr>
      <vt:lpstr>Open Book Management</vt:lpstr>
      <vt:lpstr>Zingerman’s and Tasty Catering</vt:lpstr>
      <vt:lpstr>Leveling Up Leadership</vt:lpstr>
      <vt:lpstr>Key Takeaways/Feedback</vt:lpstr>
      <vt:lpstr>Appendix</vt:lpstr>
      <vt:lpstr>Emotional Intelligence 101</vt:lpstr>
      <vt:lpstr>Emotional Intelligence 101</vt:lpstr>
      <vt:lpstr>Emotional Intelligence exercise</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Ben</dc:creator>
  <cp:lastModifiedBy>Camilo Velasquez</cp:lastModifiedBy>
  <cp:revision>591</cp:revision>
  <cp:lastPrinted>2016-07-17T23:59:55Z</cp:lastPrinted>
  <dcterms:created xsi:type="dcterms:W3CDTF">2014-02-25T04:56:12Z</dcterms:created>
  <dcterms:modified xsi:type="dcterms:W3CDTF">2017-05-12T00:58:22Z</dcterms:modified>
</cp:coreProperties>
</file>